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9"/>
  </p:notesMasterIdLst>
  <p:sldIdLst>
    <p:sldId id="278" r:id="rId2"/>
    <p:sldId id="256" r:id="rId3"/>
    <p:sldId id="260" r:id="rId4"/>
    <p:sldId id="310" r:id="rId5"/>
    <p:sldId id="279" r:id="rId6"/>
    <p:sldId id="280" r:id="rId7"/>
    <p:sldId id="281" r:id="rId8"/>
    <p:sldId id="277" r:id="rId9"/>
    <p:sldId id="282" r:id="rId10"/>
    <p:sldId id="283" r:id="rId11"/>
    <p:sldId id="284" r:id="rId12"/>
    <p:sldId id="285" r:id="rId13"/>
    <p:sldId id="286" r:id="rId14"/>
    <p:sldId id="287" r:id="rId15"/>
    <p:sldId id="288" r:id="rId16"/>
    <p:sldId id="289" r:id="rId17"/>
    <p:sldId id="290" r:id="rId18"/>
    <p:sldId id="291" r:id="rId19"/>
    <p:sldId id="292" r:id="rId20"/>
    <p:sldId id="31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12" r:id="rId35"/>
    <p:sldId id="306" r:id="rId36"/>
    <p:sldId id="307" r:id="rId37"/>
    <p:sldId id="309" r:id="rId38"/>
  </p:sldIdLst>
  <p:sldSz cx="9144000" cy="6858000" type="screen4x3"/>
  <p:notesSz cx="6858000" cy="9144000"/>
  <p:embeddedFontLst>
    <p:embeddedFont>
      <p:font typeface="Saira SemiCondensed Medium" panose="020B0604020202020204" charset="0"/>
      <p:regular r:id="rId40"/>
      <p:bold r:id="rId41"/>
    </p:embeddedFont>
    <p:embeddedFont>
      <p:font typeface="Titillium Web" panose="020B0604020202020204" charset="0"/>
      <p:regular r:id="rId42"/>
      <p:bold r:id="rId43"/>
      <p:italic r:id="rId44"/>
      <p:boldItalic r:id="rId45"/>
    </p:embeddedFont>
    <p:embeddedFont>
      <p:font typeface="Bernard MT Condensed" panose="02050806060905020404" pitchFamily="18" charset="0"/>
      <p:regular r:id="rId46"/>
    </p:embeddedFont>
    <p:embeddedFont>
      <p:font typeface="Inria Sans Light" panose="020B0604020202020204" charset="0"/>
      <p:regular r:id="rId47"/>
      <p:bold r:id="rId48"/>
      <p:italic r:id="rId49"/>
      <p:boldItalic r:id="rId50"/>
    </p:embeddedFont>
    <p:embeddedFont>
      <p:font typeface="Traditional Arabic" panose="02020603050405020304" pitchFamily="18" charset="-78"/>
      <p:regular r:id="rId51"/>
      <p:bold r:id="rId52"/>
    </p:embeddedFont>
    <p:embeddedFont>
      <p:font typeface="Arial Narrow" panose="020B0606020202030204"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Bauhaus 93" panose="04030905020B02020C02" pitchFamily="82" charset="0"/>
      <p:regular r:id="rId61"/>
    </p:embeddedFont>
    <p:embeddedFont>
      <p:font typeface="Arial Unicode MS" panose="020B0604020202020204" pitchFamily="34" charset="-128"/>
      <p:regular r:id="rId62"/>
    </p:embeddedFont>
    <p:embeddedFont>
      <p:font typeface="Bodoni MT Black" panose="02070A03080606020203" pitchFamily="18" charset="0"/>
      <p:bold r:id="rId63"/>
      <p:boldItalic r:id="rId64"/>
    </p:embeddedFont>
    <p:embeddedFont>
      <p:font typeface="Arial Black" panose="020B0A04020102020204" pitchFamily="34" charset="0"/>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A5B51C-8CD4-41C5-B16D-47832BB83C99}">
  <a:tblStyle styleId="{E9A5B51C-8CD4-41C5-B16D-47832BB83C9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A4BE30-F409-4A24-8C57-98108216027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font" Target="fonts/font11.fntdata"/><Relationship Id="rId5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504600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72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13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95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94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69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45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8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16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46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46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470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772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19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080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384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34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3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874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702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674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59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470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74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371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871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327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214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0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9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89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75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31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0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1"/>
            <a:ext cx="9143998" cy="685796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2655767"/>
            <a:ext cx="6634200" cy="15464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1" y="2496733"/>
            <a:ext cx="1615075" cy="1864219"/>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7"/>
        <p:cNvGrpSpPr/>
        <p:nvPr/>
      </p:nvGrpSpPr>
      <p:grpSpPr>
        <a:xfrm>
          <a:off x="0" y="0"/>
          <a:ext cx="0" cy="0"/>
          <a:chOff x="0" y="0"/>
          <a:chExt cx="0" cy="0"/>
        </a:xfrm>
      </p:grpSpPr>
      <p:grpSp>
        <p:nvGrpSpPr>
          <p:cNvPr id="48" name="Google Shape;48;p4"/>
          <p:cNvGrpSpPr/>
          <p:nvPr/>
        </p:nvGrpSpPr>
        <p:grpSpPr>
          <a:xfrm>
            <a:off x="-16" y="1"/>
            <a:ext cx="9144053" cy="6857996"/>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545750" y="6208950"/>
            <a:ext cx="5404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851267"/>
            <a:ext cx="5188200" cy="40568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20" y="-5"/>
            <a:ext cx="579363" cy="1605545"/>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635433"/>
            <a:ext cx="1957200" cy="8716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1"/>
            <a:ext cx="9144036" cy="6857996"/>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545750" y="6208950"/>
            <a:ext cx="5404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Green Watercolor">
  <p:cSld name="Blank - Green Watercolor">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1"/>
          <p:cNvSpPr/>
          <p:nvPr/>
        </p:nvSpPr>
        <p:spPr>
          <a:xfrm>
            <a:off x="548700" y="731601"/>
            <a:ext cx="8046600" cy="5394800"/>
          </a:xfrm>
          <a:prstGeom prst="frame">
            <a:avLst>
              <a:gd name="adj1" fmla="val 637"/>
            </a:avLst>
          </a:prstGeom>
          <a:solidFill>
            <a:schemeClr val="lt1"/>
          </a:solidFill>
          <a:ln>
            <a:noFill/>
          </a:ln>
        </p:spPr>
        <p:txBody>
          <a:bodyPr spcFirstLastPara="1" wrap="square" lIns="103138" tIns="103138" rIns="103138" bIns="103138"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sldNum" idx="12"/>
          </p:nvPr>
        </p:nvSpPr>
        <p:spPr>
          <a:xfrm>
            <a:off x="4297651" y="6126402"/>
            <a:ext cx="548700" cy="731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73" name="Google Shape;73;p11"/>
          <p:cNvPicPr preferRelativeResize="0"/>
          <p:nvPr/>
        </p:nvPicPr>
        <p:blipFill>
          <a:blip r:embed="rId3">
            <a:alphaModFix/>
          </a:blip>
          <a:stretch>
            <a:fillRect/>
          </a:stretch>
        </p:blipFill>
        <p:spPr>
          <a:xfrm>
            <a:off x="6915104" y="1"/>
            <a:ext cx="2228899" cy="2302500"/>
          </a:xfrm>
          <a:prstGeom prst="rect">
            <a:avLst/>
          </a:prstGeom>
          <a:noFill/>
          <a:ln>
            <a:noFill/>
          </a:ln>
        </p:spPr>
      </p:pic>
      <p:pic>
        <p:nvPicPr>
          <p:cNvPr id="74" name="Google Shape;74;p11"/>
          <p:cNvPicPr preferRelativeResize="0"/>
          <p:nvPr/>
        </p:nvPicPr>
        <p:blipFill>
          <a:blip r:embed="rId4">
            <a:alphaModFix/>
          </a:blip>
          <a:stretch>
            <a:fillRect/>
          </a:stretch>
        </p:blipFill>
        <p:spPr>
          <a:xfrm>
            <a:off x="1" y="4079367"/>
            <a:ext cx="2083950" cy="2778634"/>
          </a:xfrm>
          <a:prstGeom prst="rect">
            <a:avLst/>
          </a:prstGeom>
          <a:noFill/>
          <a:ln>
            <a:noFill/>
          </a:ln>
        </p:spPr>
      </p:pic>
    </p:spTree>
    <p:extLst>
      <p:ext uri="{BB962C8B-B14F-4D97-AF65-F5344CB8AC3E}">
        <p14:creationId xmlns:p14="http://schemas.microsoft.com/office/powerpoint/2010/main" val="4067016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1140675"/>
            <a:ext cx="6728400" cy="4684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906864"/>
            <a:ext cx="6728400" cy="40452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6114400"/>
            <a:ext cx="351300" cy="5404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792"/>
            <a:ext cx="8686800" cy="2308324"/>
          </a:xfrm>
          <a:prstGeom prst="rect">
            <a:avLst/>
          </a:prstGeom>
          <a:noFill/>
          <a:effectLst>
            <a:innerShdw blurRad="63500" dist="50800" dir="18900000">
              <a:prstClr val="black">
                <a:alpha val="50000"/>
              </a:prstClr>
            </a:innerShdw>
          </a:effectLst>
        </p:spPr>
        <p:txBody>
          <a:bodyPr wrap="square" lIns="91440" tIns="45720" rIns="91440" bIns="45720">
            <a:spAutoFit/>
          </a:bodyPr>
          <a:lstStyle/>
          <a:p>
            <a:pPr algn="ctr"/>
            <a:r>
              <a:rPr lang="en-US" sz="3600" b="1" cap="all" spc="30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Bernard MT Condensed" pitchFamily="18" charset="0"/>
              </a:rPr>
              <a:t>LARANGAN MELAKSANAKAN SESUATU WAKAF TANPA KEBENARAN MAIDAM BAGI MENGELAKKAN DIMANIPULASI OLEH PIHAK YANG TIDAK BERTANGGUNGJAWAB</a:t>
            </a:r>
          </a:p>
        </p:txBody>
      </p:sp>
      <p:sp>
        <p:nvSpPr>
          <p:cNvPr id="3" name="Rectangle 2"/>
          <p:cNvSpPr/>
          <p:nvPr/>
        </p:nvSpPr>
        <p:spPr>
          <a:xfrm>
            <a:off x="152400" y="2356015"/>
            <a:ext cx="8839200" cy="4401205"/>
          </a:xfrm>
          <a:prstGeom prst="rect">
            <a:avLst/>
          </a:prstGeom>
          <a:noFill/>
        </p:spPr>
        <p:txBody>
          <a:bodyPr wrap="square" lIns="91440" tIns="45720" rIns="91440" bIns="45720">
            <a:spAutoFit/>
          </a:bodyPr>
          <a:lstStyle/>
          <a:p>
            <a:pPr algn="ctr"/>
            <a:r>
              <a:rPr lang="en-US" sz="2800" b="1" u="sng" spc="0"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Menurut</a:t>
            </a:r>
            <a:r>
              <a:rPr lang="en-US" sz="2800" b="1" u="sng"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2800" b="1" u="sng" spc="0"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Enakmen</a:t>
            </a:r>
            <a:r>
              <a:rPr lang="en-US" sz="2800" b="1" u="sng"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2800" b="1" u="sng" spc="0"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Wakaf</a:t>
            </a:r>
            <a:r>
              <a:rPr lang="en-US" sz="2800" b="1" u="sng"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(Terengganu) 2016, </a:t>
            </a:r>
            <a:r>
              <a:rPr lang="en-US" sz="2800" b="1" u="sng" spc="0"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Seksyen</a:t>
            </a:r>
            <a:r>
              <a:rPr lang="en-US" sz="2800" b="1" u="sng"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45</a:t>
            </a:r>
          </a:p>
          <a:p>
            <a:pPr algn="ctr"/>
            <a:endParaRPr lang="en-US" sz="2800" b="1" u="sng"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endParaRPr>
          </a:p>
          <a:p>
            <a:pPr algn="ct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Mana-mana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orang yang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mengurus</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mentadbir</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wakaf</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am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wakaf</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khas</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tanpa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kebenaran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bertulis</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daripada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majlis</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(MAIDAM)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adalah</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melakukan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sesuatu</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kesalahan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apabila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disabitkan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boleh</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dikenakan</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denda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yang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tidak</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melebihi</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lima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ribu</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ringgit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dihukum</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penjara</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selama</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tempoh</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tidak</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melebihi</a:t>
            </a:r>
            <a:r>
              <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 </a:t>
            </a:r>
          </a:p>
          <a:p>
            <a:pPr algn="ct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tiga</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tahun</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kedua-duanya</a:t>
            </a:r>
            <a:endParaRPr lang="en-US" sz="3200" b="1"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endParaRPr>
          </a:p>
        </p:txBody>
      </p:sp>
    </p:spTree>
    <p:extLst>
      <p:ext uri="{BB962C8B-B14F-4D97-AF65-F5344CB8AC3E}">
        <p14:creationId xmlns:p14="http://schemas.microsoft.com/office/powerpoint/2010/main" val="99181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6" name="Rectangle 4"/>
          <p:cNvSpPr txBox="1">
            <a:spLocks noChangeArrowheads="1"/>
          </p:cNvSpPr>
          <p:nvPr/>
        </p:nvSpPr>
        <p:spPr>
          <a:xfrm>
            <a:off x="330958" y="2590800"/>
            <a:ext cx="8514928" cy="2819400"/>
          </a:xfrm>
          <a:prstGeom prst="rect">
            <a:avLst/>
          </a:prstGeom>
          <a:solidFill>
            <a:srgbClr val="0070C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800" dirty="0" err="1"/>
              <a:t>Memperkukuhkan</a:t>
            </a:r>
            <a:r>
              <a:rPr lang="en-US" sz="4800" dirty="0"/>
              <a:t> </a:t>
            </a:r>
            <a:r>
              <a:rPr lang="en-US" sz="4800" dirty="0" err="1"/>
              <a:t>pegangan</a:t>
            </a:r>
            <a:r>
              <a:rPr lang="en-US" sz="4800" dirty="0"/>
              <a:t> </a:t>
            </a:r>
            <a:r>
              <a:rPr lang="en-US" sz="4800" dirty="0" err="1"/>
              <a:t>dan</a:t>
            </a:r>
            <a:r>
              <a:rPr lang="en-US" sz="4800" dirty="0"/>
              <a:t> </a:t>
            </a:r>
            <a:r>
              <a:rPr lang="en-US" sz="4800" dirty="0" err="1"/>
              <a:t>kepatuhan</a:t>
            </a:r>
            <a:r>
              <a:rPr lang="en-US" sz="4800" dirty="0"/>
              <a:t> </a:t>
            </a:r>
            <a:r>
              <a:rPr lang="en-US" sz="4800" dirty="0" err="1"/>
              <a:t>kepada</a:t>
            </a:r>
            <a:r>
              <a:rPr lang="en-US" sz="4800" dirty="0"/>
              <a:t> </a:t>
            </a:r>
            <a:r>
              <a:rPr lang="en-US" sz="4800" dirty="0" err="1"/>
              <a:t>perintah</a:t>
            </a:r>
            <a:r>
              <a:rPr lang="en-US" sz="4800" dirty="0"/>
              <a:t> Allah </a:t>
            </a:r>
            <a:r>
              <a:rPr lang="en-US" sz="4800" dirty="0" err="1"/>
              <a:t>dalam</a:t>
            </a:r>
            <a:r>
              <a:rPr lang="en-US" sz="4800" dirty="0"/>
              <a:t> </a:t>
            </a:r>
            <a:r>
              <a:rPr lang="en-US" sz="4800" dirty="0" err="1"/>
              <a:t>kehidupan</a:t>
            </a:r>
            <a:r>
              <a:rPr lang="en-US" sz="4800" dirty="0"/>
              <a:t> </a:t>
            </a:r>
            <a:r>
              <a:rPr lang="en-US" sz="4800" dirty="0" err="1"/>
              <a:t>keluarga</a:t>
            </a:r>
            <a:r>
              <a:rPr lang="en-US" sz="4800" dirty="0"/>
              <a:t>, </a:t>
            </a:r>
            <a:endParaRPr lang="ru-RU" sz="4800" dirty="0">
              <a:solidFill>
                <a:schemeClr val="bg2"/>
              </a:solidFill>
              <a:cs typeface="Traditional Arabic" pitchFamily="18" charset="-78"/>
            </a:endParaRPr>
          </a:p>
        </p:txBody>
      </p:sp>
      <p:sp>
        <p:nvSpPr>
          <p:cNvPr id="8" name="Rectangle 7"/>
          <p:cNvSpPr/>
          <p:nvPr/>
        </p:nvSpPr>
        <p:spPr>
          <a:xfrm>
            <a:off x="330958" y="685800"/>
            <a:ext cx="8314899" cy="646331"/>
          </a:xfrm>
          <a:prstGeom prst="rect">
            <a:avLst/>
          </a:prstGeom>
          <a:noFill/>
        </p:spPr>
        <p:txBody>
          <a:bodyPr wrap="square" lIns="91440" tIns="45720" rIns="91440" bIns="45720">
            <a:spAutoFit/>
          </a:bodyPr>
          <a:lstStyle/>
          <a:p>
            <a:pPr algn="ctr"/>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USAHA MEMBASMI DADAH</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9" name="Rectangle 8"/>
          <p:cNvSpPr/>
          <p:nvPr/>
        </p:nvSpPr>
        <p:spPr>
          <a:xfrm>
            <a:off x="286601" y="1633645"/>
            <a:ext cx="6374284" cy="646331"/>
          </a:xfrm>
          <a:prstGeom prst="rect">
            <a:avLst/>
          </a:prstGeom>
          <a:solidFill>
            <a:schemeClr val="accent4"/>
          </a:solidFill>
        </p:spPr>
        <p:txBody>
          <a:bodyPr wrap="square" lIns="91440" tIns="45720" rIns="91440" bIns="45720">
            <a:spAutoFit/>
          </a:bodyPr>
          <a:lstStyle/>
          <a:p>
            <a:r>
              <a:rPr lang="en-US" sz="36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164246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6" name="Rectangle 4"/>
          <p:cNvSpPr txBox="1">
            <a:spLocks noChangeArrowheads="1"/>
          </p:cNvSpPr>
          <p:nvPr/>
        </p:nvSpPr>
        <p:spPr>
          <a:xfrm>
            <a:off x="330958" y="1752600"/>
            <a:ext cx="8514928" cy="2819400"/>
          </a:xfrm>
          <a:prstGeom prst="rect">
            <a:avLst/>
          </a:prstGeom>
          <a:solidFill>
            <a:srgbClr val="7030A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r>
              <a:rPr lang="en-US" sz="4000" dirty="0" err="1"/>
              <a:t>Menjalinkan</a:t>
            </a:r>
            <a:r>
              <a:rPr lang="en-US" sz="4000" dirty="0"/>
              <a:t> </a:t>
            </a:r>
            <a:r>
              <a:rPr lang="en-US" sz="4000" dirty="0" err="1"/>
              <a:t>hubungan</a:t>
            </a:r>
            <a:r>
              <a:rPr lang="en-US" sz="4000" dirty="0"/>
              <a:t> di </a:t>
            </a:r>
            <a:r>
              <a:rPr lang="en-US" sz="4000" dirty="0" err="1"/>
              <a:t>antara</a:t>
            </a:r>
            <a:r>
              <a:rPr lang="en-US" sz="4000" dirty="0"/>
              <a:t> </a:t>
            </a:r>
            <a:r>
              <a:rPr lang="en-US" sz="4000" dirty="0" err="1"/>
              <a:t>ahli</a:t>
            </a:r>
            <a:r>
              <a:rPr lang="en-US" sz="4000" dirty="0"/>
              <a:t> </a:t>
            </a:r>
            <a:r>
              <a:rPr lang="en-US" sz="4000" dirty="0" err="1"/>
              <a:t>masyarakat</a:t>
            </a:r>
            <a:r>
              <a:rPr lang="en-US" sz="4000" dirty="0"/>
              <a:t>. </a:t>
            </a:r>
            <a:r>
              <a:rPr lang="en-US" sz="4000" dirty="0" err="1"/>
              <a:t>Sikap</a:t>
            </a:r>
            <a:r>
              <a:rPr lang="en-US" sz="4000" dirty="0"/>
              <a:t> </a:t>
            </a:r>
            <a:r>
              <a:rPr lang="en-US" sz="4000" dirty="0" err="1"/>
              <a:t>ambil</a:t>
            </a:r>
            <a:r>
              <a:rPr lang="en-US" sz="4000" dirty="0"/>
              <a:t> </a:t>
            </a:r>
            <a:r>
              <a:rPr lang="en-US" sz="4000" dirty="0" err="1"/>
              <a:t>kisah</a:t>
            </a:r>
            <a:r>
              <a:rPr lang="en-US" sz="4000" dirty="0"/>
              <a:t> </a:t>
            </a:r>
            <a:r>
              <a:rPr lang="en-US" sz="4000" dirty="0" err="1"/>
              <a:t>dan</a:t>
            </a:r>
            <a:r>
              <a:rPr lang="en-US" sz="4000" dirty="0"/>
              <a:t> </a:t>
            </a:r>
            <a:r>
              <a:rPr lang="en-US" sz="4000" dirty="0" err="1"/>
              <a:t>peduli</a:t>
            </a:r>
            <a:r>
              <a:rPr lang="en-US" sz="4000" dirty="0"/>
              <a:t> </a:t>
            </a:r>
            <a:r>
              <a:rPr lang="en-US" sz="4000" dirty="0" err="1"/>
              <a:t>terhadap</a:t>
            </a:r>
            <a:r>
              <a:rPr lang="en-US" sz="4000" dirty="0"/>
              <a:t> </a:t>
            </a:r>
            <a:r>
              <a:rPr lang="en-US" sz="4000" dirty="0" err="1"/>
              <a:t>masyarakat</a:t>
            </a:r>
            <a:r>
              <a:rPr lang="en-US" sz="4000" dirty="0"/>
              <a:t> yang </a:t>
            </a:r>
            <a:r>
              <a:rPr lang="en-US" sz="4000" dirty="0" err="1"/>
              <a:t>terlibat</a:t>
            </a:r>
            <a:r>
              <a:rPr lang="en-US" sz="4000" dirty="0"/>
              <a:t> </a:t>
            </a:r>
            <a:r>
              <a:rPr lang="en-US" sz="4000" dirty="0" err="1"/>
              <a:t>dengan</a:t>
            </a:r>
            <a:r>
              <a:rPr lang="en-US" sz="4000" dirty="0"/>
              <a:t> </a:t>
            </a:r>
            <a:r>
              <a:rPr lang="en-US" sz="4000" dirty="0" err="1"/>
              <a:t>permasalahan</a:t>
            </a:r>
            <a:r>
              <a:rPr lang="en-US" sz="4000" dirty="0"/>
              <a:t> </a:t>
            </a:r>
            <a:r>
              <a:rPr lang="en-US" sz="4000" dirty="0" err="1"/>
              <a:t>sosial</a:t>
            </a:r>
            <a:r>
              <a:rPr lang="en-US" sz="4000" dirty="0"/>
              <a:t> </a:t>
            </a:r>
            <a:r>
              <a:rPr lang="en-US" sz="4000" dirty="0" err="1"/>
              <a:t>perlu</a:t>
            </a:r>
            <a:r>
              <a:rPr lang="en-US" sz="4000" dirty="0"/>
              <a:t> </a:t>
            </a:r>
            <a:r>
              <a:rPr lang="en-US" sz="4000" dirty="0" err="1"/>
              <a:t>diperkukuhkan</a:t>
            </a:r>
            <a:endParaRPr lang="ru-RU" sz="4000" dirty="0">
              <a:solidFill>
                <a:schemeClr val="bg2"/>
              </a:solidFill>
              <a:cs typeface="Traditional Arabic" pitchFamily="18" charset="-78"/>
            </a:endParaRPr>
          </a:p>
        </p:txBody>
      </p:sp>
      <p:sp>
        <p:nvSpPr>
          <p:cNvPr id="9" name="Rectangle 8"/>
          <p:cNvSpPr/>
          <p:nvPr/>
        </p:nvSpPr>
        <p:spPr>
          <a:xfrm>
            <a:off x="334370" y="808940"/>
            <a:ext cx="6374284" cy="646331"/>
          </a:xfrm>
          <a:prstGeom prst="rect">
            <a:avLst/>
          </a:prstGeom>
          <a:solidFill>
            <a:schemeClr val="accent4"/>
          </a:solidFill>
        </p:spPr>
        <p:txBody>
          <a:bodyPr wrap="square" lIns="91440" tIns="45720" rIns="91440" bIns="45720">
            <a:spAutoFit/>
          </a:bodyPr>
          <a:lstStyle/>
          <a:p>
            <a:r>
              <a:rPr lang="en-US" sz="36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14546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6" name="Rectangle 4"/>
          <p:cNvSpPr txBox="1">
            <a:spLocks noChangeArrowheads="1"/>
          </p:cNvSpPr>
          <p:nvPr/>
        </p:nvSpPr>
        <p:spPr>
          <a:xfrm>
            <a:off x="330958" y="1752600"/>
            <a:ext cx="8514928" cy="4114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7200" b="1" dirty="0">
                <a:solidFill>
                  <a:srgbClr val="FFFF00"/>
                </a:solidFill>
                <a:latin typeface="Traditional Arabic" pitchFamily="18" charset="-78"/>
                <a:cs typeface="Traditional Arabic" pitchFamily="18" charset="-78"/>
              </a:rPr>
              <a:t>مَنْ رَأَى مِنْكُمْ مُنْكَرًا فَلْيُغَيِّرْهُ بِيَدِهِ فَإِنْ لَمْ يَسْتَطِعْ فَبِلِسَانِهِ </a:t>
            </a:r>
            <a:r>
              <a:rPr lang="ar-SA" sz="7200" b="1" dirty="0" smtClean="0">
                <a:solidFill>
                  <a:srgbClr val="FFFF00"/>
                </a:solidFill>
                <a:latin typeface="Traditional Arabic" pitchFamily="18" charset="-78"/>
                <a:cs typeface="Traditional Arabic" pitchFamily="18" charset="-78"/>
              </a:rPr>
              <a:t>فَإِنْ </a:t>
            </a:r>
            <a:r>
              <a:rPr lang="ar-SA" sz="7200" b="1" dirty="0">
                <a:solidFill>
                  <a:srgbClr val="FFFF00"/>
                </a:solidFill>
                <a:latin typeface="Traditional Arabic" pitchFamily="18" charset="-78"/>
                <a:cs typeface="Traditional Arabic" pitchFamily="18" charset="-78"/>
              </a:rPr>
              <a:t>لَمْ يَسْتَطِعْ فَبِقَلْبِهِ وَذَلِكَ أَضْعَفُ الْإِيْمَانِ.</a:t>
            </a:r>
            <a:endParaRPr lang="en-US" sz="7200" dirty="0">
              <a:solidFill>
                <a:srgbClr val="FFFF00"/>
              </a:solidFill>
              <a:latin typeface="Traditional Arabic" pitchFamily="18" charset="-78"/>
              <a:cs typeface="Traditional Arabic" pitchFamily="18" charset="-78"/>
            </a:endParaRPr>
          </a:p>
        </p:txBody>
      </p:sp>
      <p:sp>
        <p:nvSpPr>
          <p:cNvPr id="9" name="Rectangle 8"/>
          <p:cNvSpPr/>
          <p:nvPr/>
        </p:nvSpPr>
        <p:spPr>
          <a:xfrm>
            <a:off x="632484" y="659604"/>
            <a:ext cx="8007691" cy="646331"/>
          </a:xfrm>
          <a:prstGeom prst="rect">
            <a:avLst/>
          </a:prstGeom>
          <a:noFill/>
        </p:spPr>
        <p:txBody>
          <a:bodyPr wrap="square" lIns="91440" tIns="45720" rIns="91440" bIns="45720">
            <a:spAutoFit/>
          </a:bodyPr>
          <a:lstStyle/>
          <a:p>
            <a:pPr algn="ctr"/>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60564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9" name="Rectangle 8"/>
          <p:cNvSpPr/>
          <p:nvPr/>
        </p:nvSpPr>
        <p:spPr>
          <a:xfrm>
            <a:off x="1600200" y="649034"/>
            <a:ext cx="6374284" cy="646331"/>
          </a:xfrm>
          <a:prstGeom prst="rect">
            <a:avLst/>
          </a:prstGeom>
          <a:noFill/>
        </p:spPr>
        <p:txBody>
          <a:bodyPr wrap="square" lIns="91440" tIns="45720" rIns="91440" bIns="45720">
            <a:spAutoFit/>
          </a:bodyPr>
          <a:lstStyle/>
          <a:p>
            <a:pPr algn="ctr"/>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5" name="Rectangle 4"/>
          <p:cNvSpPr txBox="1">
            <a:spLocks noChangeArrowheads="1"/>
          </p:cNvSpPr>
          <p:nvPr/>
        </p:nvSpPr>
        <p:spPr>
          <a:xfrm>
            <a:off x="334370" y="1447800"/>
            <a:ext cx="8514928" cy="434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dirty="0" err="1"/>
              <a:t>Sesiapa</a:t>
            </a:r>
            <a:r>
              <a:rPr lang="en-US" sz="3600" dirty="0"/>
              <a:t> di </a:t>
            </a:r>
            <a:r>
              <a:rPr lang="en-US" sz="3600" dirty="0" err="1"/>
              <a:t>kalangan</a:t>
            </a:r>
            <a:r>
              <a:rPr lang="en-US" sz="3600" dirty="0"/>
              <a:t> </a:t>
            </a:r>
            <a:r>
              <a:rPr lang="en-US" sz="3600" dirty="0" err="1"/>
              <a:t>kamu</a:t>
            </a:r>
            <a:r>
              <a:rPr lang="en-US" sz="3600" dirty="0"/>
              <a:t> yang </a:t>
            </a:r>
            <a:r>
              <a:rPr lang="en-US" sz="3600" dirty="0" err="1"/>
              <a:t>melihat</a:t>
            </a:r>
            <a:r>
              <a:rPr lang="en-US" sz="3600" dirty="0"/>
              <a:t> </a:t>
            </a:r>
            <a:r>
              <a:rPr lang="en-US" sz="3600" dirty="0" err="1"/>
              <a:t>kemungkaran</a:t>
            </a:r>
            <a:r>
              <a:rPr lang="en-US" sz="3600" dirty="0"/>
              <a:t> </a:t>
            </a:r>
            <a:r>
              <a:rPr lang="en-US" sz="3600" dirty="0" err="1"/>
              <a:t>hendaklah</a:t>
            </a:r>
            <a:r>
              <a:rPr lang="en-US" sz="3600" dirty="0"/>
              <a:t> </a:t>
            </a:r>
            <a:r>
              <a:rPr lang="en-US" sz="3600" dirty="0" err="1"/>
              <a:t>dia</a:t>
            </a:r>
            <a:r>
              <a:rPr lang="en-US" sz="3600" dirty="0"/>
              <a:t> </a:t>
            </a:r>
            <a:r>
              <a:rPr lang="en-US" sz="3600" dirty="0" err="1"/>
              <a:t>mengubahnya</a:t>
            </a:r>
            <a:r>
              <a:rPr lang="en-US" sz="3600" dirty="0"/>
              <a:t> </a:t>
            </a:r>
            <a:r>
              <a:rPr lang="en-US" sz="3600" dirty="0" err="1"/>
              <a:t>dengan</a:t>
            </a:r>
            <a:r>
              <a:rPr lang="en-US" sz="3600" dirty="0"/>
              <a:t> </a:t>
            </a:r>
            <a:r>
              <a:rPr lang="en-US" sz="3600" dirty="0" err="1"/>
              <a:t>tangan</a:t>
            </a:r>
            <a:r>
              <a:rPr lang="en-US" sz="3600" dirty="0"/>
              <a:t>, </a:t>
            </a:r>
            <a:r>
              <a:rPr lang="en-US" sz="3600" dirty="0" err="1"/>
              <a:t>sekiranya</a:t>
            </a:r>
            <a:r>
              <a:rPr lang="en-US" sz="3600" dirty="0"/>
              <a:t> </a:t>
            </a:r>
            <a:r>
              <a:rPr lang="en-US" sz="3600" dirty="0" err="1"/>
              <a:t>dia</a:t>
            </a:r>
            <a:r>
              <a:rPr lang="en-US" sz="3600" dirty="0"/>
              <a:t> </a:t>
            </a:r>
            <a:r>
              <a:rPr lang="en-US" sz="3600" dirty="0" err="1"/>
              <a:t>tidak</a:t>
            </a:r>
            <a:r>
              <a:rPr lang="en-US" sz="3600" dirty="0"/>
              <a:t> </a:t>
            </a:r>
            <a:r>
              <a:rPr lang="en-US" sz="3600" dirty="0" err="1"/>
              <a:t>mampu</a:t>
            </a:r>
            <a:r>
              <a:rPr lang="en-US" sz="3600" dirty="0"/>
              <a:t> </a:t>
            </a:r>
            <a:r>
              <a:rPr lang="en-US" sz="3600" dirty="0" err="1"/>
              <a:t>hendaklah</a:t>
            </a:r>
            <a:r>
              <a:rPr lang="en-US" sz="3600" dirty="0"/>
              <a:t> </a:t>
            </a:r>
            <a:r>
              <a:rPr lang="en-US" sz="3600" dirty="0" err="1"/>
              <a:t>mengubahnya</a:t>
            </a:r>
            <a:r>
              <a:rPr lang="en-US" sz="3600" dirty="0"/>
              <a:t> </a:t>
            </a:r>
            <a:r>
              <a:rPr lang="en-US" sz="3600" dirty="0" err="1"/>
              <a:t>dengan</a:t>
            </a:r>
            <a:r>
              <a:rPr lang="en-US" sz="3600" dirty="0"/>
              <a:t> </a:t>
            </a:r>
            <a:r>
              <a:rPr lang="en-US" sz="3600" dirty="0" err="1"/>
              <a:t>lidah</a:t>
            </a:r>
            <a:r>
              <a:rPr lang="en-US" sz="3600" dirty="0"/>
              <a:t>, </a:t>
            </a:r>
            <a:r>
              <a:rPr lang="en-US" sz="3600" dirty="0" err="1"/>
              <a:t>sekiranya</a:t>
            </a:r>
            <a:r>
              <a:rPr lang="en-US" sz="3600" dirty="0"/>
              <a:t> </a:t>
            </a:r>
            <a:r>
              <a:rPr lang="en-US" sz="3600" dirty="0" err="1"/>
              <a:t>tidak</a:t>
            </a:r>
            <a:r>
              <a:rPr lang="en-US" sz="3600" dirty="0"/>
              <a:t> </a:t>
            </a:r>
            <a:r>
              <a:rPr lang="en-US" sz="3600" dirty="0" err="1"/>
              <a:t>mampu</a:t>
            </a:r>
            <a:r>
              <a:rPr lang="en-US" sz="3600" dirty="0"/>
              <a:t> </a:t>
            </a:r>
            <a:r>
              <a:rPr lang="en-US" sz="3600" dirty="0" err="1"/>
              <a:t>hendaklah</a:t>
            </a:r>
            <a:r>
              <a:rPr lang="en-US" sz="3600" dirty="0"/>
              <a:t> </a:t>
            </a:r>
            <a:r>
              <a:rPr lang="en-US" sz="3600" dirty="0" err="1"/>
              <a:t>dia</a:t>
            </a:r>
            <a:r>
              <a:rPr lang="en-US" sz="3600" dirty="0"/>
              <a:t> </a:t>
            </a:r>
            <a:r>
              <a:rPr lang="en-US" sz="3600" dirty="0" err="1"/>
              <a:t>mengubah</a:t>
            </a:r>
            <a:r>
              <a:rPr lang="en-US" sz="3600" dirty="0"/>
              <a:t> </a:t>
            </a:r>
            <a:r>
              <a:rPr lang="en-US" sz="3600" dirty="0" err="1"/>
              <a:t>dengan</a:t>
            </a:r>
            <a:r>
              <a:rPr lang="en-US" sz="3600" dirty="0"/>
              <a:t> </a:t>
            </a:r>
            <a:r>
              <a:rPr lang="en-US" sz="3600" dirty="0" err="1"/>
              <a:t>hati</a:t>
            </a:r>
            <a:r>
              <a:rPr lang="en-US" sz="3600" dirty="0"/>
              <a:t> </a:t>
            </a:r>
            <a:r>
              <a:rPr lang="en-US" sz="3600" dirty="0" err="1"/>
              <a:t>dan</a:t>
            </a:r>
            <a:r>
              <a:rPr lang="en-US" sz="3600" dirty="0"/>
              <a:t> </a:t>
            </a:r>
            <a:r>
              <a:rPr lang="en-US" sz="3600" dirty="0" err="1"/>
              <a:t>mengubah</a:t>
            </a:r>
            <a:r>
              <a:rPr lang="en-US" sz="3600" dirty="0"/>
              <a:t> </a:t>
            </a:r>
            <a:r>
              <a:rPr lang="en-US" sz="3600" dirty="0" err="1"/>
              <a:t>dengan</a:t>
            </a:r>
            <a:r>
              <a:rPr lang="en-US" sz="3600" dirty="0"/>
              <a:t> </a:t>
            </a:r>
            <a:r>
              <a:rPr lang="en-US" sz="3600" dirty="0" err="1"/>
              <a:t>hati</a:t>
            </a:r>
            <a:r>
              <a:rPr lang="en-US" sz="3600" dirty="0"/>
              <a:t> </a:t>
            </a:r>
            <a:r>
              <a:rPr lang="en-US" sz="3600" dirty="0" err="1"/>
              <a:t>adalah</a:t>
            </a:r>
            <a:r>
              <a:rPr lang="en-US" sz="3600" dirty="0"/>
              <a:t> </a:t>
            </a:r>
            <a:r>
              <a:rPr lang="en-US" sz="3600" dirty="0" err="1"/>
              <a:t>selemah-lemah</a:t>
            </a:r>
            <a:r>
              <a:rPr lang="en-US" sz="3600" dirty="0"/>
              <a:t> </a:t>
            </a:r>
            <a:r>
              <a:rPr lang="en-US" sz="3600" dirty="0" err="1"/>
              <a:t>iman</a:t>
            </a:r>
            <a:r>
              <a:rPr lang="en-US" sz="3600" dirty="0"/>
              <a:t>.</a:t>
            </a:r>
            <a:endParaRPr lang="en-US" sz="36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03998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6" name="Rectangle 4"/>
          <p:cNvSpPr txBox="1">
            <a:spLocks noChangeArrowheads="1"/>
          </p:cNvSpPr>
          <p:nvPr/>
        </p:nvSpPr>
        <p:spPr>
          <a:xfrm>
            <a:off x="330958" y="1752600"/>
            <a:ext cx="8514928" cy="2819400"/>
          </a:xfrm>
          <a:prstGeom prst="rect">
            <a:avLst/>
          </a:prstGeom>
          <a:solidFill>
            <a:srgbClr val="C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err="1"/>
              <a:t>Ibu</a:t>
            </a:r>
            <a:r>
              <a:rPr lang="en-US" sz="4000" dirty="0"/>
              <a:t> </a:t>
            </a:r>
            <a:r>
              <a:rPr lang="en-US" sz="4000" dirty="0" err="1"/>
              <a:t>bapa</a:t>
            </a:r>
            <a:r>
              <a:rPr lang="en-US" sz="4000" dirty="0"/>
              <a:t> </a:t>
            </a:r>
            <a:r>
              <a:rPr lang="en-US" sz="4000" dirty="0" err="1"/>
              <a:t>hendaklah</a:t>
            </a:r>
            <a:r>
              <a:rPr lang="en-US" sz="4000" dirty="0"/>
              <a:t> </a:t>
            </a:r>
            <a:r>
              <a:rPr lang="en-US" sz="4000" dirty="0" err="1"/>
              <a:t>mengambil</a:t>
            </a:r>
            <a:r>
              <a:rPr lang="en-US" sz="4000" dirty="0"/>
              <a:t> </a:t>
            </a:r>
            <a:r>
              <a:rPr lang="en-US" sz="4000" dirty="0" err="1"/>
              <a:t>berat</a:t>
            </a:r>
            <a:r>
              <a:rPr lang="en-US" sz="4000" dirty="0"/>
              <a:t>, </a:t>
            </a:r>
            <a:r>
              <a:rPr lang="en-US" sz="4000" dirty="0" err="1"/>
              <a:t>ambil</a:t>
            </a:r>
            <a:r>
              <a:rPr lang="en-US" sz="4000" dirty="0"/>
              <a:t> </a:t>
            </a:r>
            <a:r>
              <a:rPr lang="en-US" sz="4000" dirty="0" err="1"/>
              <a:t>tahu</a:t>
            </a:r>
            <a:r>
              <a:rPr lang="en-US" sz="4000" dirty="0"/>
              <a:t> </a:t>
            </a:r>
            <a:r>
              <a:rPr lang="en-US" sz="4000" dirty="0" err="1"/>
              <a:t>dan</a:t>
            </a:r>
            <a:r>
              <a:rPr lang="en-US" sz="4000" dirty="0"/>
              <a:t> </a:t>
            </a:r>
            <a:r>
              <a:rPr lang="en-US" sz="4000" dirty="0" err="1"/>
              <a:t>sentiasa</a:t>
            </a:r>
            <a:r>
              <a:rPr lang="en-US" sz="4000" dirty="0"/>
              <a:t> </a:t>
            </a:r>
            <a:r>
              <a:rPr lang="en-US" sz="4000" dirty="0" err="1"/>
              <a:t>memerhati</a:t>
            </a:r>
            <a:r>
              <a:rPr lang="en-US" sz="4000" dirty="0"/>
              <a:t> </a:t>
            </a:r>
            <a:r>
              <a:rPr lang="en-US" sz="4000" dirty="0" err="1"/>
              <a:t>setiap</a:t>
            </a:r>
            <a:r>
              <a:rPr lang="en-US" sz="4000" dirty="0"/>
              <a:t> </a:t>
            </a:r>
            <a:r>
              <a:rPr lang="en-US" sz="4000" dirty="0" err="1"/>
              <a:t>gerakgeri</a:t>
            </a:r>
            <a:r>
              <a:rPr lang="en-US" sz="4000" dirty="0"/>
              <a:t>, </a:t>
            </a:r>
            <a:r>
              <a:rPr lang="en-US" sz="4000" dirty="0" err="1"/>
              <a:t>perubahan</a:t>
            </a:r>
            <a:r>
              <a:rPr lang="en-US" sz="4000" dirty="0"/>
              <a:t> </a:t>
            </a:r>
            <a:r>
              <a:rPr lang="en-US" sz="4000" dirty="0" err="1"/>
              <a:t>dan</a:t>
            </a:r>
            <a:r>
              <a:rPr lang="en-US" sz="4000" dirty="0"/>
              <a:t> </a:t>
            </a:r>
            <a:r>
              <a:rPr lang="en-US" sz="4000" dirty="0" err="1"/>
              <a:t>perkembangan</a:t>
            </a:r>
            <a:r>
              <a:rPr lang="en-US" sz="4000" dirty="0"/>
              <a:t> </a:t>
            </a:r>
            <a:r>
              <a:rPr lang="en-US" sz="4000" dirty="0" err="1"/>
              <a:t>anak-anak</a:t>
            </a:r>
            <a:endParaRPr lang="ru-RU" sz="4000" dirty="0">
              <a:solidFill>
                <a:schemeClr val="bg2"/>
              </a:solidFill>
              <a:cs typeface="Traditional Arabic" pitchFamily="18" charset="-78"/>
            </a:endParaRPr>
          </a:p>
        </p:txBody>
      </p:sp>
      <p:sp>
        <p:nvSpPr>
          <p:cNvPr id="9" name="Rectangle 8"/>
          <p:cNvSpPr/>
          <p:nvPr/>
        </p:nvSpPr>
        <p:spPr>
          <a:xfrm>
            <a:off x="533400" y="762000"/>
            <a:ext cx="6374284" cy="646331"/>
          </a:xfrm>
          <a:prstGeom prst="rect">
            <a:avLst/>
          </a:prstGeom>
          <a:solidFill>
            <a:schemeClr val="accent4"/>
          </a:solidFill>
        </p:spPr>
        <p:txBody>
          <a:bodyPr wrap="square" lIns="91440" tIns="45720" rIns="91440" bIns="45720">
            <a:spAutoFit/>
          </a:bodyPr>
          <a:lstStyle/>
          <a:p>
            <a:r>
              <a:rPr lang="en-US" sz="36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312162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6" name="Rectangle 4"/>
          <p:cNvSpPr txBox="1">
            <a:spLocks noChangeArrowheads="1"/>
          </p:cNvSpPr>
          <p:nvPr/>
        </p:nvSpPr>
        <p:spPr>
          <a:xfrm>
            <a:off x="330958" y="1752600"/>
            <a:ext cx="8514928" cy="396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600" b="1" dirty="0">
                <a:solidFill>
                  <a:srgbClr val="FFFF00"/>
                </a:solidFill>
                <a:latin typeface="Traditional Arabic" pitchFamily="18" charset="-78"/>
                <a:cs typeface="Traditional Arabic" pitchFamily="18" charset="-78"/>
              </a:rPr>
              <a:t>مُرُوا أَوْلاَدَكُمْ بِالصَّلاَةِ وَهُمْ أَبْنَاءُ سَبْعِ سِنِينَ وَاضْرِبُوهُمْ </a:t>
            </a:r>
            <a:r>
              <a:rPr lang="ar-SA" sz="6600" b="1" dirty="0" smtClean="0">
                <a:solidFill>
                  <a:srgbClr val="FFFF00"/>
                </a:solidFill>
                <a:latin typeface="Traditional Arabic" pitchFamily="18" charset="-78"/>
                <a:cs typeface="Traditional Arabic" pitchFamily="18" charset="-78"/>
              </a:rPr>
              <a:t>عَلَيْهَا</a:t>
            </a:r>
            <a:r>
              <a:rPr lang="en-US" sz="6600" b="1" dirty="0" smtClean="0">
                <a:solidFill>
                  <a:srgbClr val="FFFF00"/>
                </a:solidFill>
                <a:latin typeface="Traditional Arabic" pitchFamily="18" charset="-78"/>
                <a:cs typeface="Traditional Arabic" pitchFamily="18" charset="-78"/>
              </a:rPr>
              <a:t> </a:t>
            </a:r>
            <a:r>
              <a:rPr lang="ar-SA" sz="6600" b="1" dirty="0" smtClean="0">
                <a:solidFill>
                  <a:srgbClr val="FFFF00"/>
                </a:solidFill>
                <a:latin typeface="Traditional Arabic" pitchFamily="18" charset="-78"/>
                <a:cs typeface="Traditional Arabic" pitchFamily="18" charset="-78"/>
              </a:rPr>
              <a:t>وَهُمْ </a:t>
            </a:r>
            <a:r>
              <a:rPr lang="ar-SA" sz="6600" b="1" dirty="0">
                <a:solidFill>
                  <a:srgbClr val="FFFF00"/>
                </a:solidFill>
                <a:latin typeface="Traditional Arabic" pitchFamily="18" charset="-78"/>
                <a:cs typeface="Traditional Arabic" pitchFamily="18" charset="-78"/>
              </a:rPr>
              <a:t>أَبْنَاءُ عَشْرِ سِنِينَ، وَفَرِّقُوا بَيْنَهُمْ فِي الْمَضَاجِعِ</a:t>
            </a:r>
            <a:r>
              <a:rPr lang="ms-MY" sz="6600" b="1" dirty="0">
                <a:solidFill>
                  <a:srgbClr val="FFFF00"/>
                </a:solidFill>
                <a:latin typeface="Traditional Arabic" pitchFamily="18" charset="-78"/>
                <a:cs typeface="Traditional Arabic" pitchFamily="18" charset="-78"/>
              </a:rPr>
              <a:t>.</a:t>
            </a:r>
            <a:endParaRPr lang="en-US" sz="6600" dirty="0">
              <a:solidFill>
                <a:srgbClr val="FFFF00"/>
              </a:solidFill>
              <a:latin typeface="Traditional Arabic" pitchFamily="18" charset="-78"/>
              <a:cs typeface="Traditional Arabic" pitchFamily="18" charset="-78"/>
            </a:endParaRPr>
          </a:p>
        </p:txBody>
      </p:sp>
      <p:sp>
        <p:nvSpPr>
          <p:cNvPr id="9" name="Rectangle 8"/>
          <p:cNvSpPr/>
          <p:nvPr/>
        </p:nvSpPr>
        <p:spPr>
          <a:xfrm>
            <a:off x="762000" y="708006"/>
            <a:ext cx="7878175" cy="646331"/>
          </a:xfrm>
          <a:prstGeom prst="rect">
            <a:avLst/>
          </a:prstGeom>
          <a:noFill/>
        </p:spPr>
        <p:txBody>
          <a:bodyPr wrap="square" lIns="91440" tIns="45720" rIns="91440" bIns="45720">
            <a:spAutoFit/>
          </a:bodyPr>
          <a:lstStyle/>
          <a:p>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137496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9" name="Rectangle 8"/>
          <p:cNvSpPr/>
          <p:nvPr/>
        </p:nvSpPr>
        <p:spPr>
          <a:xfrm>
            <a:off x="383274" y="838200"/>
            <a:ext cx="6374284" cy="646331"/>
          </a:xfrm>
          <a:prstGeom prst="rect">
            <a:avLst/>
          </a:prstGeom>
          <a:noFill/>
        </p:spPr>
        <p:txBody>
          <a:bodyPr wrap="square" lIns="91440" tIns="45720" rIns="91440" bIns="45720">
            <a:spAutoFit/>
          </a:bodyPr>
          <a:lstStyle/>
          <a:p>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5" name="Rectangle 4"/>
          <p:cNvSpPr txBox="1">
            <a:spLocks noChangeArrowheads="1"/>
          </p:cNvSpPr>
          <p:nvPr/>
        </p:nvSpPr>
        <p:spPr>
          <a:xfrm>
            <a:off x="357116" y="1676400"/>
            <a:ext cx="8514928" cy="4038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dirty="0" err="1">
                <a:latin typeface="+mn-lt"/>
              </a:rPr>
              <a:t>Perintahlah</a:t>
            </a:r>
            <a:r>
              <a:rPr lang="en-US" sz="3600" dirty="0">
                <a:latin typeface="+mn-lt"/>
              </a:rPr>
              <a:t> </a:t>
            </a:r>
            <a:r>
              <a:rPr lang="en-US" sz="3600" dirty="0" err="1">
                <a:latin typeface="+mn-lt"/>
              </a:rPr>
              <a:t>anak-anak</a:t>
            </a:r>
            <a:r>
              <a:rPr lang="en-US" sz="3600" dirty="0">
                <a:latin typeface="+mn-lt"/>
              </a:rPr>
              <a:t> </a:t>
            </a:r>
            <a:r>
              <a:rPr lang="en-US" sz="3600" dirty="0" err="1" smtClean="0">
                <a:latin typeface="+mn-lt"/>
              </a:rPr>
              <a:t>kamu</a:t>
            </a:r>
            <a:r>
              <a:rPr lang="en-US" sz="3600" dirty="0" smtClean="0">
                <a:latin typeface="+mn-lt"/>
              </a:rPr>
              <a:t> </a:t>
            </a:r>
            <a:r>
              <a:rPr lang="en-US" sz="3600" dirty="0" err="1" smtClean="0">
                <a:latin typeface="+mn-lt"/>
              </a:rPr>
              <a:t>supaya</a:t>
            </a:r>
            <a:r>
              <a:rPr lang="en-US" sz="3600" dirty="0" smtClean="0">
                <a:latin typeface="+mn-lt"/>
              </a:rPr>
              <a:t> </a:t>
            </a:r>
            <a:r>
              <a:rPr lang="en-US" sz="3600" dirty="0" err="1">
                <a:latin typeface="+mn-lt"/>
              </a:rPr>
              <a:t>mendirikan</a:t>
            </a:r>
            <a:r>
              <a:rPr lang="en-US" sz="3600" dirty="0">
                <a:latin typeface="+mn-lt"/>
              </a:rPr>
              <a:t> </a:t>
            </a:r>
            <a:r>
              <a:rPr lang="en-US" sz="3600" dirty="0" err="1">
                <a:latin typeface="+mn-lt"/>
              </a:rPr>
              <a:t>sembahyang</a:t>
            </a:r>
            <a:r>
              <a:rPr lang="en-US" sz="3600" dirty="0">
                <a:latin typeface="+mn-lt"/>
              </a:rPr>
              <a:t> </a:t>
            </a:r>
            <a:r>
              <a:rPr lang="en-US" sz="3600" dirty="0" err="1">
                <a:latin typeface="+mn-lt"/>
              </a:rPr>
              <a:t>ketika</a:t>
            </a:r>
            <a:r>
              <a:rPr lang="en-US" sz="3600" dirty="0">
                <a:latin typeface="+mn-lt"/>
              </a:rPr>
              <a:t> </a:t>
            </a:r>
            <a:r>
              <a:rPr lang="en-US" sz="3600" dirty="0" err="1">
                <a:latin typeface="+mn-lt"/>
              </a:rPr>
              <a:t>berusia</a:t>
            </a:r>
            <a:r>
              <a:rPr lang="en-US" sz="3600" dirty="0">
                <a:latin typeface="+mn-lt"/>
              </a:rPr>
              <a:t> </a:t>
            </a:r>
            <a:r>
              <a:rPr lang="en-US" sz="3600" dirty="0" err="1">
                <a:latin typeface="+mn-lt"/>
              </a:rPr>
              <a:t>tujuh</a:t>
            </a:r>
            <a:r>
              <a:rPr lang="en-US" sz="3600" dirty="0">
                <a:latin typeface="+mn-lt"/>
              </a:rPr>
              <a:t> </a:t>
            </a:r>
            <a:r>
              <a:rPr lang="en-US" sz="3600" dirty="0" err="1">
                <a:latin typeface="+mn-lt"/>
              </a:rPr>
              <a:t>tahun</a:t>
            </a:r>
            <a:r>
              <a:rPr lang="en-US" sz="3600" dirty="0">
                <a:latin typeface="+mn-lt"/>
              </a:rPr>
              <a:t> </a:t>
            </a:r>
            <a:r>
              <a:rPr lang="en-US" sz="3600" dirty="0" err="1">
                <a:latin typeface="+mn-lt"/>
              </a:rPr>
              <a:t>dan</a:t>
            </a:r>
            <a:r>
              <a:rPr lang="en-US" sz="3600" dirty="0">
                <a:latin typeface="+mn-lt"/>
              </a:rPr>
              <a:t> </a:t>
            </a:r>
            <a:r>
              <a:rPr lang="en-US" sz="3600" dirty="0" err="1">
                <a:latin typeface="+mn-lt"/>
              </a:rPr>
              <a:t>pukullah</a:t>
            </a:r>
            <a:r>
              <a:rPr lang="en-US" sz="3600" dirty="0">
                <a:latin typeface="+mn-lt"/>
              </a:rPr>
              <a:t> </a:t>
            </a:r>
            <a:r>
              <a:rPr lang="en-US" sz="3600" dirty="0" err="1" smtClean="0">
                <a:latin typeface="+mn-lt"/>
              </a:rPr>
              <a:t>mereka</a:t>
            </a:r>
            <a:r>
              <a:rPr lang="en-US" sz="3600" dirty="0" smtClean="0">
                <a:latin typeface="+mn-lt"/>
              </a:rPr>
              <a:t> </a:t>
            </a:r>
            <a:r>
              <a:rPr lang="en-US" sz="3600" dirty="0" err="1" smtClean="0">
                <a:latin typeface="+mn-lt"/>
              </a:rPr>
              <a:t>kerana</a:t>
            </a:r>
            <a:r>
              <a:rPr lang="en-US" sz="3600" dirty="0" smtClean="0">
                <a:latin typeface="+mn-lt"/>
              </a:rPr>
              <a:t> </a:t>
            </a:r>
            <a:r>
              <a:rPr lang="en-US" sz="3600" dirty="0" err="1">
                <a:latin typeface="+mn-lt"/>
              </a:rPr>
              <a:t>meninggalkan</a:t>
            </a:r>
            <a:r>
              <a:rPr lang="en-US" sz="3600" dirty="0">
                <a:latin typeface="+mn-lt"/>
              </a:rPr>
              <a:t> </a:t>
            </a:r>
            <a:r>
              <a:rPr lang="en-US" sz="3600" dirty="0" err="1">
                <a:latin typeface="+mn-lt"/>
              </a:rPr>
              <a:t>sembahyang</a:t>
            </a:r>
            <a:r>
              <a:rPr lang="en-US" sz="3600" dirty="0">
                <a:latin typeface="+mn-lt"/>
              </a:rPr>
              <a:t> </a:t>
            </a:r>
            <a:r>
              <a:rPr lang="en-US" sz="3600" dirty="0" err="1">
                <a:latin typeface="+mn-lt"/>
              </a:rPr>
              <a:t>ketika</a:t>
            </a:r>
            <a:r>
              <a:rPr lang="en-US" sz="3600" dirty="0">
                <a:latin typeface="+mn-lt"/>
              </a:rPr>
              <a:t> </a:t>
            </a:r>
            <a:r>
              <a:rPr lang="en-US" sz="3600" dirty="0" smtClean="0">
                <a:latin typeface="+mn-lt"/>
              </a:rPr>
              <a:t> </a:t>
            </a:r>
            <a:r>
              <a:rPr lang="en-US" sz="3600" dirty="0" err="1" smtClean="0">
                <a:latin typeface="+mn-lt"/>
              </a:rPr>
              <a:t>berumur</a:t>
            </a:r>
            <a:r>
              <a:rPr lang="en-US" sz="3600" dirty="0" smtClean="0">
                <a:latin typeface="+mn-lt"/>
              </a:rPr>
              <a:t> </a:t>
            </a:r>
            <a:r>
              <a:rPr lang="en-US" sz="3600" dirty="0" err="1">
                <a:latin typeface="+mn-lt"/>
              </a:rPr>
              <a:t>sepuluh</a:t>
            </a:r>
            <a:r>
              <a:rPr lang="en-US" sz="3600" dirty="0">
                <a:latin typeface="+mn-lt"/>
              </a:rPr>
              <a:t> </a:t>
            </a:r>
            <a:r>
              <a:rPr lang="en-US" sz="3600" dirty="0" err="1">
                <a:latin typeface="+mn-lt"/>
              </a:rPr>
              <a:t>tahun</a:t>
            </a:r>
            <a:r>
              <a:rPr lang="en-US" sz="3600" dirty="0">
                <a:latin typeface="+mn-lt"/>
              </a:rPr>
              <a:t> </a:t>
            </a:r>
            <a:r>
              <a:rPr lang="en-US" sz="3600" dirty="0" err="1">
                <a:latin typeface="+mn-lt"/>
              </a:rPr>
              <a:t>dan</a:t>
            </a:r>
            <a:r>
              <a:rPr lang="en-US" sz="3600" dirty="0">
                <a:latin typeface="+mn-lt"/>
              </a:rPr>
              <a:t> </a:t>
            </a:r>
            <a:r>
              <a:rPr lang="en-US" sz="3600" dirty="0" err="1" smtClean="0">
                <a:latin typeface="+mn-lt"/>
              </a:rPr>
              <a:t>asingkanlah</a:t>
            </a:r>
            <a:r>
              <a:rPr lang="en-US" sz="3600" dirty="0" smtClean="0">
                <a:latin typeface="+mn-lt"/>
              </a:rPr>
              <a:t> </a:t>
            </a:r>
            <a:r>
              <a:rPr lang="en-US" sz="3600" dirty="0" err="1" smtClean="0">
                <a:latin typeface="+mn-lt"/>
              </a:rPr>
              <a:t>tempat</a:t>
            </a:r>
            <a:r>
              <a:rPr lang="en-US" sz="3600" dirty="0" smtClean="0">
                <a:latin typeface="+mn-lt"/>
              </a:rPr>
              <a:t> </a:t>
            </a:r>
            <a:r>
              <a:rPr lang="en-US" sz="3600" dirty="0" err="1">
                <a:latin typeface="+mn-lt"/>
              </a:rPr>
              <a:t>tidur</a:t>
            </a:r>
            <a:r>
              <a:rPr lang="en-US" sz="3600" dirty="0">
                <a:latin typeface="+mn-lt"/>
              </a:rPr>
              <a:t> di </a:t>
            </a:r>
            <a:r>
              <a:rPr lang="en-US" sz="3600" dirty="0" err="1">
                <a:latin typeface="+mn-lt"/>
              </a:rPr>
              <a:t>antara</a:t>
            </a:r>
            <a:r>
              <a:rPr lang="en-US" sz="3600" dirty="0">
                <a:latin typeface="+mn-lt"/>
              </a:rPr>
              <a:t> </a:t>
            </a:r>
            <a:r>
              <a:rPr lang="en-US" sz="3600" dirty="0" err="1">
                <a:latin typeface="+mn-lt"/>
              </a:rPr>
              <a:t>mereka</a:t>
            </a:r>
            <a:r>
              <a:rPr lang="en-US" sz="3600" dirty="0">
                <a:latin typeface="+mn-lt"/>
              </a:rPr>
              <a:t> (</a:t>
            </a:r>
            <a:r>
              <a:rPr lang="en-US" sz="3600" dirty="0" err="1">
                <a:latin typeface="+mn-lt"/>
              </a:rPr>
              <a:t>lelaki</a:t>
            </a:r>
            <a:r>
              <a:rPr lang="en-US" sz="3600" dirty="0">
                <a:latin typeface="+mn-lt"/>
              </a:rPr>
              <a:t> </a:t>
            </a:r>
            <a:r>
              <a:rPr lang="en-US" sz="3600" dirty="0" err="1">
                <a:latin typeface="+mn-lt"/>
              </a:rPr>
              <a:t>dan</a:t>
            </a:r>
            <a:r>
              <a:rPr lang="en-US" sz="3600" dirty="0">
                <a:latin typeface="+mn-lt"/>
              </a:rPr>
              <a:t> </a:t>
            </a:r>
            <a:r>
              <a:rPr lang="en-US" sz="3600" dirty="0" err="1">
                <a:latin typeface="+mn-lt"/>
              </a:rPr>
              <a:t>perempuan</a:t>
            </a:r>
            <a:r>
              <a:rPr lang="en-US" sz="3600" dirty="0">
                <a:latin typeface="+mn-lt"/>
              </a:rPr>
              <a:t>).</a:t>
            </a:r>
          </a:p>
          <a:p>
            <a:pPr algn="ctr" rtl="1"/>
            <a:r>
              <a:rPr lang="en-US" sz="3600" dirty="0">
                <a:latin typeface="+mn-lt"/>
              </a:rPr>
              <a:t> </a:t>
            </a:r>
            <a:endParaRPr lang="en-US" sz="3600" dirty="0">
              <a:latin typeface="+mn-lt"/>
              <a:cs typeface="Traditional Arabic" pitchFamily="18" charset="-78"/>
            </a:endParaRPr>
          </a:p>
        </p:txBody>
      </p:sp>
    </p:spTree>
    <p:extLst>
      <p:ext uri="{BB962C8B-B14F-4D97-AF65-F5344CB8AC3E}">
        <p14:creationId xmlns:p14="http://schemas.microsoft.com/office/powerpoint/2010/main" val="157727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9" name="Rectangle 8"/>
          <p:cNvSpPr/>
          <p:nvPr/>
        </p:nvSpPr>
        <p:spPr>
          <a:xfrm>
            <a:off x="357116" y="706869"/>
            <a:ext cx="6374284" cy="646331"/>
          </a:xfrm>
          <a:prstGeom prst="rect">
            <a:avLst/>
          </a:prstGeom>
          <a:noFill/>
        </p:spPr>
        <p:txBody>
          <a:bodyPr wrap="square" lIns="91440" tIns="45720" rIns="91440" bIns="45720">
            <a:spAutoFit/>
          </a:bodyPr>
          <a:lstStyle/>
          <a:p>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KESIMPULAN KHUTBAH</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5" name="Rectangle 4"/>
          <p:cNvSpPr txBox="1">
            <a:spLocks noChangeArrowheads="1"/>
          </p:cNvSpPr>
          <p:nvPr/>
        </p:nvSpPr>
        <p:spPr>
          <a:xfrm>
            <a:off x="357116" y="1676400"/>
            <a:ext cx="8514928" cy="1676400"/>
          </a:xfrm>
          <a:prstGeom prst="rect">
            <a:avLst/>
          </a:prstGeom>
          <a:solidFill>
            <a:schemeClr val="accent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dirty="0" err="1"/>
              <a:t>Akidah</a:t>
            </a:r>
            <a:r>
              <a:rPr lang="en-US" sz="3600" dirty="0"/>
              <a:t> yang </a:t>
            </a:r>
            <a:r>
              <a:rPr lang="en-US" sz="3600" dirty="0" err="1"/>
              <a:t>mantap</a:t>
            </a:r>
            <a:r>
              <a:rPr lang="en-US" sz="3600" dirty="0"/>
              <a:t> </a:t>
            </a:r>
            <a:r>
              <a:rPr lang="en-US" sz="3600" dirty="0" err="1"/>
              <a:t>serta</a:t>
            </a:r>
            <a:r>
              <a:rPr lang="en-US" sz="3600" dirty="0"/>
              <a:t> </a:t>
            </a:r>
            <a:r>
              <a:rPr lang="en-US" sz="3600" dirty="0" err="1"/>
              <a:t>kehidupan</a:t>
            </a:r>
            <a:r>
              <a:rPr lang="en-US" sz="3600" dirty="0"/>
              <a:t> </a:t>
            </a:r>
            <a:r>
              <a:rPr lang="en-US" sz="3600" dirty="0" err="1"/>
              <a:t>beragama</a:t>
            </a:r>
            <a:r>
              <a:rPr lang="en-US" sz="3600" dirty="0"/>
              <a:t> </a:t>
            </a:r>
            <a:r>
              <a:rPr lang="en-US" sz="3600" dirty="0" err="1"/>
              <a:t>adalah</a:t>
            </a:r>
            <a:r>
              <a:rPr lang="en-US" sz="3600" dirty="0"/>
              <a:t> </a:t>
            </a:r>
            <a:r>
              <a:rPr lang="en-US" sz="3600" dirty="0" err="1"/>
              <a:t>tunjang</a:t>
            </a:r>
            <a:r>
              <a:rPr lang="en-US" sz="3600" dirty="0"/>
              <a:t> </a:t>
            </a:r>
            <a:r>
              <a:rPr lang="en-US" sz="3600" dirty="0" err="1"/>
              <a:t>keharmonian</a:t>
            </a:r>
            <a:r>
              <a:rPr lang="en-US" sz="3600" dirty="0"/>
              <a:t> </a:t>
            </a:r>
            <a:r>
              <a:rPr lang="en-US" sz="3600" dirty="0" err="1"/>
              <a:t>sesebuah</a:t>
            </a:r>
            <a:r>
              <a:rPr lang="en-US" sz="3600" dirty="0"/>
              <a:t> </a:t>
            </a:r>
            <a:r>
              <a:rPr lang="en-US" sz="3600" dirty="0" err="1"/>
              <a:t>keluarga</a:t>
            </a:r>
            <a:endParaRPr lang="en-US" sz="3600" dirty="0">
              <a:latin typeface="+mn-lt"/>
              <a:cs typeface="Traditional Arabic" pitchFamily="18" charset="-78"/>
            </a:endParaRPr>
          </a:p>
        </p:txBody>
      </p:sp>
      <p:sp>
        <p:nvSpPr>
          <p:cNvPr id="6" name="Rectangle 4"/>
          <p:cNvSpPr txBox="1">
            <a:spLocks noChangeArrowheads="1"/>
          </p:cNvSpPr>
          <p:nvPr/>
        </p:nvSpPr>
        <p:spPr>
          <a:xfrm>
            <a:off x="228600" y="4114800"/>
            <a:ext cx="8514928" cy="2133600"/>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dirty="0" err="1"/>
              <a:t>Institusi</a:t>
            </a:r>
            <a:r>
              <a:rPr lang="en-US" sz="3600" dirty="0"/>
              <a:t> </a:t>
            </a:r>
            <a:r>
              <a:rPr lang="en-US" sz="3600" dirty="0" err="1"/>
              <a:t>kekeluargaan</a:t>
            </a:r>
            <a:r>
              <a:rPr lang="en-US" sz="3600" dirty="0"/>
              <a:t> yang </a:t>
            </a:r>
            <a:r>
              <a:rPr lang="en-US" sz="3600" dirty="0" err="1"/>
              <a:t>harmoni</a:t>
            </a:r>
            <a:r>
              <a:rPr lang="en-US" sz="3600" dirty="0"/>
              <a:t> </a:t>
            </a:r>
            <a:r>
              <a:rPr lang="en-US" sz="3600" dirty="0" err="1"/>
              <a:t>akan</a:t>
            </a:r>
            <a:r>
              <a:rPr lang="en-US" sz="3600" dirty="0"/>
              <a:t> </a:t>
            </a:r>
            <a:r>
              <a:rPr lang="en-US" sz="3600" dirty="0" err="1"/>
              <a:t>menghindarkan</a:t>
            </a:r>
            <a:r>
              <a:rPr lang="en-US" sz="3600" dirty="0"/>
              <a:t> </a:t>
            </a:r>
            <a:r>
              <a:rPr lang="en-US" sz="3600" dirty="0" err="1"/>
              <a:t>masyarakat</a:t>
            </a:r>
            <a:r>
              <a:rPr lang="en-US" sz="3600" dirty="0"/>
              <a:t> </a:t>
            </a:r>
            <a:r>
              <a:rPr lang="en-US" sz="3600" dirty="0" err="1"/>
              <a:t>daripada</a:t>
            </a:r>
            <a:r>
              <a:rPr lang="en-US" sz="3600" dirty="0"/>
              <a:t> </a:t>
            </a:r>
            <a:r>
              <a:rPr lang="en-US" sz="3600" dirty="0" err="1"/>
              <a:t>terjebak</a:t>
            </a:r>
            <a:r>
              <a:rPr lang="en-US" sz="3600" dirty="0"/>
              <a:t> </a:t>
            </a:r>
            <a:r>
              <a:rPr lang="en-US" sz="3600" dirty="0" err="1"/>
              <a:t>ke</a:t>
            </a:r>
            <a:r>
              <a:rPr lang="en-US" sz="3600" dirty="0"/>
              <a:t> </a:t>
            </a:r>
            <a:r>
              <a:rPr lang="en-US" sz="3600" dirty="0" err="1"/>
              <a:t>dalam</a:t>
            </a:r>
            <a:r>
              <a:rPr lang="en-US" sz="3600" dirty="0"/>
              <a:t> </a:t>
            </a:r>
            <a:r>
              <a:rPr lang="en-US" sz="3600" dirty="0" err="1"/>
              <a:t>gejala</a:t>
            </a:r>
            <a:r>
              <a:rPr lang="en-US" sz="3600" dirty="0"/>
              <a:t> yang </a:t>
            </a:r>
            <a:r>
              <a:rPr lang="en-US" sz="3600" dirty="0" err="1"/>
              <a:t>tidak</a:t>
            </a:r>
            <a:r>
              <a:rPr lang="en-US" sz="3600" dirty="0"/>
              <a:t> </a:t>
            </a:r>
            <a:r>
              <a:rPr lang="en-US" sz="3600" dirty="0" err="1"/>
              <a:t>sihat</a:t>
            </a:r>
            <a:r>
              <a:rPr lang="en-US" sz="3600" dirty="0"/>
              <a:t> </a:t>
            </a:r>
            <a:r>
              <a:rPr lang="en-US" sz="3600" dirty="0" err="1"/>
              <a:t>seperti</a:t>
            </a:r>
            <a:r>
              <a:rPr lang="en-US" sz="3600" dirty="0"/>
              <a:t> </a:t>
            </a:r>
            <a:r>
              <a:rPr lang="en-US" sz="3600" dirty="0" err="1"/>
              <a:t>penagihan</a:t>
            </a:r>
            <a:r>
              <a:rPr lang="en-US" sz="3600" dirty="0"/>
              <a:t> </a:t>
            </a:r>
            <a:r>
              <a:rPr lang="en-US" sz="3600" dirty="0" err="1"/>
              <a:t>dadah</a:t>
            </a:r>
            <a:r>
              <a:rPr lang="en-US" sz="3600" dirty="0"/>
              <a:t>.</a:t>
            </a:r>
            <a:endParaRPr lang="en-US" sz="3600" dirty="0">
              <a:latin typeface="+mn-lt"/>
              <a:cs typeface="Traditional Arabic" pitchFamily="18" charset="-78"/>
            </a:endParaRPr>
          </a:p>
        </p:txBody>
      </p:sp>
    </p:spTree>
    <p:extLst>
      <p:ext uri="{BB962C8B-B14F-4D97-AF65-F5344CB8AC3E}">
        <p14:creationId xmlns:p14="http://schemas.microsoft.com/office/powerpoint/2010/main" val="2309936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9" name="Rectangle 8"/>
          <p:cNvSpPr/>
          <p:nvPr/>
        </p:nvSpPr>
        <p:spPr>
          <a:xfrm>
            <a:off x="357116" y="708006"/>
            <a:ext cx="6374284" cy="646331"/>
          </a:xfrm>
          <a:prstGeom prst="rect">
            <a:avLst/>
          </a:prstGeom>
          <a:noFill/>
        </p:spPr>
        <p:txBody>
          <a:bodyPr wrap="square" lIns="91440" tIns="45720" rIns="91440" bIns="45720">
            <a:spAutoFit/>
          </a:bodyPr>
          <a:lstStyle/>
          <a:p>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KESIMPULAN KHUTBAH</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5" name="Rectangle 4"/>
          <p:cNvSpPr txBox="1">
            <a:spLocks noChangeArrowheads="1"/>
          </p:cNvSpPr>
          <p:nvPr/>
        </p:nvSpPr>
        <p:spPr>
          <a:xfrm>
            <a:off x="357116" y="1676400"/>
            <a:ext cx="8514928" cy="2115200"/>
          </a:xfrm>
          <a:prstGeom prst="rect">
            <a:avLst/>
          </a:prstGeom>
          <a:solidFill>
            <a:srgbClr val="7030A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Setiap</a:t>
            </a:r>
            <a:r>
              <a:rPr lang="en-US" sz="3600" dirty="0"/>
              <a:t> </a:t>
            </a:r>
            <a:r>
              <a:rPr lang="en-US" sz="3600" dirty="0" err="1"/>
              <a:t>individu</a:t>
            </a:r>
            <a:r>
              <a:rPr lang="en-US" sz="3600" dirty="0"/>
              <a:t> </a:t>
            </a:r>
            <a:r>
              <a:rPr lang="en-US" sz="3600" dirty="0" err="1"/>
              <a:t>perlu</a:t>
            </a:r>
            <a:r>
              <a:rPr lang="en-US" sz="3600" dirty="0"/>
              <a:t> </a:t>
            </a:r>
            <a:r>
              <a:rPr lang="en-US" sz="3600" dirty="0" err="1"/>
              <a:t>berperanan</a:t>
            </a:r>
            <a:r>
              <a:rPr lang="en-US" sz="3600" dirty="0"/>
              <a:t> di </a:t>
            </a:r>
            <a:r>
              <a:rPr lang="en-US" sz="3600" dirty="0" err="1"/>
              <a:t>dalam</a:t>
            </a:r>
            <a:r>
              <a:rPr lang="en-US" sz="3600" dirty="0"/>
              <a:t> </a:t>
            </a:r>
            <a:r>
              <a:rPr lang="en-US" sz="3600" dirty="0" err="1"/>
              <a:t>menyelesaikan</a:t>
            </a:r>
            <a:r>
              <a:rPr lang="en-US" sz="3600" dirty="0"/>
              <a:t> </a:t>
            </a:r>
            <a:r>
              <a:rPr lang="en-US" sz="3600" dirty="0" err="1"/>
              <a:t>permasalahan</a:t>
            </a:r>
            <a:r>
              <a:rPr lang="en-US" sz="3600" dirty="0"/>
              <a:t> </a:t>
            </a:r>
            <a:r>
              <a:rPr lang="en-US" sz="3600" dirty="0" err="1"/>
              <a:t>ini</a:t>
            </a:r>
            <a:r>
              <a:rPr lang="en-US" sz="3600" dirty="0"/>
              <a:t> demi </a:t>
            </a:r>
            <a:r>
              <a:rPr lang="en-US" sz="3600" dirty="0" err="1"/>
              <a:t>melahirkan</a:t>
            </a:r>
            <a:r>
              <a:rPr lang="en-US" sz="3600" dirty="0"/>
              <a:t> </a:t>
            </a:r>
            <a:r>
              <a:rPr lang="en-US" sz="3600" dirty="0" err="1"/>
              <a:t>masyarakat</a:t>
            </a:r>
            <a:r>
              <a:rPr lang="en-US" sz="3600" dirty="0"/>
              <a:t> yang </a:t>
            </a:r>
            <a:r>
              <a:rPr lang="en-US" sz="3600" dirty="0" err="1"/>
              <a:t>harmoni</a:t>
            </a:r>
            <a:r>
              <a:rPr lang="en-US" sz="3600" dirty="0"/>
              <a:t>. </a:t>
            </a:r>
          </a:p>
        </p:txBody>
      </p:sp>
      <p:sp>
        <p:nvSpPr>
          <p:cNvPr id="6" name="Rectangle 4"/>
          <p:cNvSpPr txBox="1">
            <a:spLocks noChangeArrowheads="1"/>
          </p:cNvSpPr>
          <p:nvPr/>
        </p:nvSpPr>
        <p:spPr>
          <a:xfrm>
            <a:off x="334370" y="4114800"/>
            <a:ext cx="8409158" cy="1999600"/>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r>
              <a:rPr lang="en-US" sz="3600" dirty="0" err="1"/>
              <a:t>Sama-sama</a:t>
            </a:r>
            <a:r>
              <a:rPr lang="en-US" sz="3600" dirty="0"/>
              <a:t> </a:t>
            </a:r>
            <a:r>
              <a:rPr lang="en-US" sz="3600" dirty="0" err="1"/>
              <a:t>berdoa</a:t>
            </a:r>
            <a:r>
              <a:rPr lang="en-US" sz="3600" dirty="0"/>
              <a:t> </a:t>
            </a:r>
            <a:r>
              <a:rPr lang="en-US" sz="3600" dirty="0" err="1"/>
              <a:t>dan</a:t>
            </a:r>
            <a:r>
              <a:rPr lang="en-US" sz="3600" dirty="0"/>
              <a:t> </a:t>
            </a:r>
            <a:r>
              <a:rPr lang="en-US" sz="3600" dirty="0" err="1"/>
              <a:t>bermunajat</a:t>
            </a:r>
            <a:r>
              <a:rPr lang="en-US" sz="3600" dirty="0"/>
              <a:t> agar </a:t>
            </a:r>
            <a:r>
              <a:rPr lang="en-US" sz="3600" dirty="0" err="1"/>
              <a:t>masyarakat</a:t>
            </a:r>
            <a:r>
              <a:rPr lang="en-US" sz="3600" dirty="0"/>
              <a:t> </a:t>
            </a:r>
            <a:r>
              <a:rPr lang="en-US" sz="3600" dirty="0" err="1"/>
              <a:t>sentiasa</a:t>
            </a:r>
            <a:r>
              <a:rPr lang="en-US" sz="3600" dirty="0"/>
              <a:t> </a:t>
            </a:r>
            <a:r>
              <a:rPr lang="en-US" sz="3600" dirty="0" err="1"/>
              <a:t>terpelihara</a:t>
            </a:r>
            <a:r>
              <a:rPr lang="en-US" sz="3600" dirty="0"/>
              <a:t> </a:t>
            </a:r>
            <a:r>
              <a:rPr lang="en-US" sz="3600" dirty="0" err="1"/>
              <a:t>dan</a:t>
            </a:r>
            <a:r>
              <a:rPr lang="en-US" sz="3600" dirty="0"/>
              <a:t> </a:t>
            </a:r>
            <a:r>
              <a:rPr lang="en-US" sz="3600" dirty="0" err="1"/>
              <a:t>dilindungi</a:t>
            </a:r>
            <a:r>
              <a:rPr lang="en-US" sz="3600" dirty="0"/>
              <a:t> </a:t>
            </a:r>
            <a:r>
              <a:rPr lang="en-US" sz="3600" dirty="0" err="1"/>
              <a:t>oleh</a:t>
            </a:r>
            <a:r>
              <a:rPr lang="en-US" sz="3600" dirty="0"/>
              <a:t> Allah </a:t>
            </a:r>
            <a:r>
              <a:rPr lang="en-US" sz="3600" dirty="0" err="1"/>
              <a:t>daripada</a:t>
            </a:r>
            <a:r>
              <a:rPr lang="en-US" sz="3600" dirty="0"/>
              <a:t> </a:t>
            </a:r>
            <a:r>
              <a:rPr lang="en-US" sz="3600" dirty="0" err="1"/>
              <a:t>segala</a:t>
            </a:r>
            <a:r>
              <a:rPr lang="en-US" sz="3600" dirty="0"/>
              <a:t> </a:t>
            </a:r>
            <a:r>
              <a:rPr lang="en-US" sz="3600" dirty="0" err="1"/>
              <a:t>keburukan</a:t>
            </a:r>
            <a:r>
              <a:rPr lang="en-US" sz="3600" dirty="0"/>
              <a:t>. </a:t>
            </a:r>
            <a:endParaRPr lang="en-US" sz="3600" dirty="0">
              <a:latin typeface="+mn-lt"/>
              <a:cs typeface="Traditional Arabic" pitchFamily="18" charset="-78"/>
            </a:endParaRPr>
          </a:p>
        </p:txBody>
      </p:sp>
    </p:spTree>
    <p:extLst>
      <p:ext uri="{BB962C8B-B14F-4D97-AF65-F5344CB8AC3E}">
        <p14:creationId xmlns:p14="http://schemas.microsoft.com/office/powerpoint/2010/main" val="2526268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9" name="Rectangle 8"/>
          <p:cNvSpPr/>
          <p:nvPr/>
        </p:nvSpPr>
        <p:spPr>
          <a:xfrm>
            <a:off x="1524000" y="580479"/>
            <a:ext cx="6374284" cy="769441"/>
          </a:xfrm>
          <a:prstGeom prst="rect">
            <a:avLst/>
          </a:prstGeom>
          <a:solidFill>
            <a:schemeClr val="accent4"/>
          </a:solidFill>
        </p:spPr>
        <p:txBody>
          <a:bodyPr wrap="square" lIns="91440" tIns="45720" rIns="91440" bIns="45720">
            <a:spAutoFit/>
          </a:bodyPr>
          <a:lstStyle/>
          <a:p>
            <a:pPr algn="ctr"/>
            <a:r>
              <a:rPr lang="ar-SA" sz="4400" b="1" dirty="0">
                <a:latin typeface="Traditional Arabic" pitchFamily="18" charset="-78"/>
                <a:cs typeface="Traditional Arabic" pitchFamily="18" charset="-78"/>
              </a:rPr>
              <a:t>أعوذ بالله من الشيطان الرجيم</a:t>
            </a:r>
            <a:endParaRPr lang="en-US" sz="44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Traditional Arabic" pitchFamily="18" charset="-78"/>
              <a:cs typeface="Traditional Arabic" pitchFamily="18" charset="-78"/>
            </a:endParaRPr>
          </a:p>
        </p:txBody>
      </p:sp>
      <p:sp>
        <p:nvSpPr>
          <p:cNvPr id="5" name="Rectangle 4"/>
          <p:cNvSpPr txBox="1">
            <a:spLocks noChangeArrowheads="1"/>
          </p:cNvSpPr>
          <p:nvPr/>
        </p:nvSpPr>
        <p:spPr>
          <a:xfrm>
            <a:off x="453678" y="2133600"/>
            <a:ext cx="8514928" cy="3276600"/>
          </a:xfrm>
          <a:prstGeom prst="rect">
            <a:avLst/>
          </a:prstGeom>
          <a:solidFill>
            <a:srgbClr val="7030A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7200" b="1" dirty="0">
                <a:solidFill>
                  <a:srgbClr val="FFFF00"/>
                </a:solidFill>
                <a:latin typeface="Traditional Arabic" pitchFamily="18" charset="-78"/>
                <a:cs typeface="Traditional Arabic" pitchFamily="18" charset="-78"/>
              </a:rPr>
              <a:t>وَالَّذِينَ يَقُولُونَ رَبَّنَا هَبْ لَنَا مِنْ أَزْوَاجِنَا وَذُرِّيَّاتِنَا قُرَّةَ أَعْيُنٍ وَاجْعَلْنَا لِلْمُتَّقِينَ إِمَامًا</a:t>
            </a:r>
            <a:endParaRPr lang="en-US" sz="7200" b="1" dirty="0">
              <a:solidFill>
                <a:srgbClr val="FFFF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65422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9" name="Google Shape;199;p12"/>
          <p:cNvGrpSpPr/>
          <p:nvPr/>
        </p:nvGrpSpPr>
        <p:grpSpPr>
          <a:xfrm>
            <a:off x="690072" y="3052682"/>
            <a:ext cx="635183" cy="752373"/>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
            <a:ext cx="789572" cy="838201"/>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82960" y="861966"/>
            <a:ext cx="8001000" cy="646331"/>
          </a:xfrm>
          <a:prstGeom prst="rect">
            <a:avLst/>
          </a:prstGeom>
          <a:noFill/>
        </p:spPr>
        <p:txBody>
          <a:bodyPr wrap="square" lIns="91440" tIns="45720" rIns="91440" bIns="45720">
            <a:spAutoFit/>
          </a:bodyPr>
          <a:lstStyle/>
          <a:p>
            <a:pPr algn="ct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Jabatan</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hal</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ehwal</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agama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terengganu</a:t>
            </a:r>
            <a:endPar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
        <p:nvSpPr>
          <p:cNvPr id="17" name="Rectangle 5"/>
          <p:cNvSpPr txBox="1">
            <a:spLocks noChangeArrowheads="1"/>
          </p:cNvSpPr>
          <p:nvPr/>
        </p:nvSpPr>
        <p:spPr>
          <a:xfrm>
            <a:off x="2286000" y="1508297"/>
            <a:ext cx="434340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bg1"/>
                </a:solidFill>
                <a:latin typeface="Bodoni MT Black" pitchFamily="18" charset="0"/>
              </a:rPr>
              <a:t>KHUTBAH MULTIMEDIA</a:t>
            </a:r>
          </a:p>
          <a:p>
            <a:pPr marL="0" indent="0" algn="ctr">
              <a:buNone/>
            </a:pPr>
            <a:r>
              <a:rPr lang="ms-MY" sz="1600" b="1" dirty="0">
                <a:solidFill>
                  <a:schemeClr val="bg1"/>
                </a:solidFill>
                <a:latin typeface="Bodoni MT Black" pitchFamily="18" charset="0"/>
              </a:rPr>
              <a:t>Siri: 11/2021</a:t>
            </a:r>
            <a:endParaRPr lang="en-US" sz="1600" dirty="0">
              <a:solidFill>
                <a:schemeClr val="bg1"/>
              </a:solidFill>
              <a:latin typeface="Bodoni MT Black" pitchFamily="18" charset="0"/>
            </a:endParaRPr>
          </a:p>
          <a:p>
            <a:pPr marL="0" indent="0" algn="ctr">
              <a:buNone/>
            </a:pPr>
            <a:endParaRPr lang="ru-RU" sz="2900" dirty="0">
              <a:solidFill>
                <a:schemeClr val="bg1"/>
              </a:solidFill>
            </a:endParaRPr>
          </a:p>
        </p:txBody>
      </p:sp>
      <p:sp>
        <p:nvSpPr>
          <p:cNvPr id="18" name="Rectangle 6"/>
          <p:cNvSpPr txBox="1">
            <a:spLocks noChangeArrowheads="1"/>
          </p:cNvSpPr>
          <p:nvPr/>
        </p:nvSpPr>
        <p:spPr>
          <a:xfrm>
            <a:off x="242385" y="2006595"/>
            <a:ext cx="8686800" cy="3596920"/>
          </a:xfrm>
          <a:prstGeom prst="rect">
            <a:avLst/>
          </a:prstGeom>
        </p:spPr>
        <p:txBody>
          <a:bodyP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INSTITUSI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KEKELUARGAAN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PEMANGKIN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KOMUNITI BEBAS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DADAH</a:t>
            </a:r>
            <a:endParaRPr lang="en-US" sz="4800" dirty="0">
              <a:solidFill>
                <a:srgbClr val="FF0000"/>
              </a:solidFill>
            </a:endParaRPr>
          </a:p>
        </p:txBody>
      </p:sp>
      <p:sp>
        <p:nvSpPr>
          <p:cNvPr id="19" name="TextBox 18"/>
          <p:cNvSpPr txBox="1"/>
          <p:nvPr/>
        </p:nvSpPr>
        <p:spPr>
          <a:xfrm>
            <a:off x="1817248" y="6092460"/>
            <a:ext cx="5537075" cy="461665"/>
          </a:xfrm>
          <a:prstGeom prst="rect">
            <a:avLst/>
          </a:prstGeom>
          <a:solidFill>
            <a:schemeClr val="bg1"/>
          </a:solidFill>
        </p:spPr>
        <p:txBody>
          <a:bodyPr wrap="square">
            <a:spAutoFit/>
          </a:bodyPr>
          <a:lstStyle/>
          <a:p>
            <a:pPr algn="ctr"/>
            <a:r>
              <a:rPr lang="en-US" sz="1200" i="1" dirty="0" smtClean="0">
                <a:solidFill>
                  <a:schemeClr val="accent3">
                    <a:lumMod val="60000"/>
                    <a:lumOff val="40000"/>
                  </a:schemeClr>
                </a:solidFill>
                <a:latin typeface="Arial Black" pitchFamily="34" charset="0"/>
              </a:rPr>
              <a:t>5 SYAABAN </a:t>
            </a:r>
            <a:r>
              <a:rPr lang="en-US" sz="1200" i="1" dirty="0">
                <a:solidFill>
                  <a:schemeClr val="accent3">
                    <a:lumMod val="60000"/>
                    <a:lumOff val="40000"/>
                  </a:schemeClr>
                </a:solidFill>
                <a:latin typeface="Arial Black" pitchFamily="34" charset="0"/>
              </a:rPr>
              <a:t>BERSAMAAN </a:t>
            </a:r>
            <a:r>
              <a:rPr lang="en-US" sz="1200" i="1" dirty="0" smtClean="0">
                <a:solidFill>
                  <a:schemeClr val="accent3">
                    <a:lumMod val="60000"/>
                    <a:lumOff val="40000"/>
                  </a:schemeClr>
                </a:solidFill>
                <a:latin typeface="Arial Black" pitchFamily="34" charset="0"/>
              </a:rPr>
              <a:t>19 </a:t>
            </a:r>
            <a:r>
              <a:rPr lang="en-US" sz="1200" i="1" dirty="0">
                <a:solidFill>
                  <a:schemeClr val="accent3">
                    <a:lumMod val="60000"/>
                    <a:lumOff val="40000"/>
                  </a:schemeClr>
                </a:solidFill>
                <a:latin typeface="Arial Black" pitchFamily="34" charset="0"/>
              </a:rPr>
              <a:t>MAC 2021</a:t>
            </a:r>
          </a:p>
          <a:p>
            <a:pPr algn="ctr"/>
            <a:r>
              <a:rPr lang="en-US" sz="1200" i="1" dirty="0">
                <a:solidFill>
                  <a:schemeClr val="accent3">
                    <a:lumMod val="60000"/>
                    <a:lumOff val="40000"/>
                  </a:schemeClr>
                </a:solidFill>
                <a:latin typeface="Arial Black" pitchFamily="34" charset="0"/>
              </a:rPr>
              <a:t>http://e-khutbah.terengganu.gov.my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6" name="Rectangle 4"/>
          <p:cNvSpPr txBox="1">
            <a:spLocks noChangeArrowheads="1"/>
          </p:cNvSpPr>
          <p:nvPr/>
        </p:nvSpPr>
        <p:spPr>
          <a:xfrm>
            <a:off x="402324" y="2057400"/>
            <a:ext cx="8514928" cy="3352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dirty="0"/>
              <a:t>Dan </a:t>
            </a:r>
            <a:r>
              <a:rPr lang="en-US" sz="3600" dirty="0" err="1"/>
              <a:t>juga</a:t>
            </a:r>
            <a:r>
              <a:rPr lang="en-US" sz="3600" dirty="0"/>
              <a:t> </a:t>
            </a:r>
            <a:r>
              <a:rPr lang="en-US" sz="3600" dirty="0" err="1"/>
              <a:t>mereka</a:t>
            </a:r>
            <a:r>
              <a:rPr lang="en-US" sz="3600" dirty="0"/>
              <a:t> yang </a:t>
            </a:r>
            <a:r>
              <a:rPr lang="en-US" sz="3600" dirty="0" err="1"/>
              <a:t>berdoa</a:t>
            </a:r>
            <a:r>
              <a:rPr lang="en-US" sz="3600" dirty="0"/>
              <a:t> </a:t>
            </a:r>
            <a:r>
              <a:rPr lang="en-US" sz="3600" dirty="0" err="1"/>
              <a:t>dengan</a:t>
            </a:r>
            <a:r>
              <a:rPr lang="en-US" sz="3600" dirty="0"/>
              <a:t> </a:t>
            </a:r>
            <a:r>
              <a:rPr lang="en-US" sz="3600" dirty="0" err="1"/>
              <a:t>berkata</a:t>
            </a:r>
            <a:r>
              <a:rPr lang="en-US" sz="3600" dirty="0"/>
              <a:t>: </a:t>
            </a:r>
            <a:r>
              <a:rPr lang="en-US" sz="3600" dirty="0" err="1"/>
              <a:t>Wahai</a:t>
            </a:r>
            <a:r>
              <a:rPr lang="en-US" sz="3600" dirty="0"/>
              <a:t> </a:t>
            </a:r>
            <a:r>
              <a:rPr lang="en-US" sz="3600" dirty="0" err="1"/>
              <a:t>Tuhan</a:t>
            </a:r>
            <a:r>
              <a:rPr lang="en-US" sz="3600" dirty="0"/>
              <a:t> kami, </a:t>
            </a:r>
            <a:r>
              <a:rPr lang="en-US" sz="3600" dirty="0" err="1"/>
              <a:t>berilah</a:t>
            </a:r>
            <a:r>
              <a:rPr lang="en-US" sz="3600" dirty="0"/>
              <a:t> kami </a:t>
            </a:r>
            <a:r>
              <a:rPr lang="en-US" sz="3600" dirty="0" err="1"/>
              <a:t>beroleh</a:t>
            </a:r>
            <a:r>
              <a:rPr lang="en-US" sz="3600" dirty="0"/>
              <a:t> </a:t>
            </a:r>
            <a:r>
              <a:rPr lang="en-US" sz="3600" dirty="0" err="1"/>
              <a:t>dari</a:t>
            </a:r>
            <a:r>
              <a:rPr lang="en-US" sz="3600" dirty="0"/>
              <a:t> </a:t>
            </a:r>
            <a:r>
              <a:rPr lang="en-US" sz="3600" dirty="0" err="1"/>
              <a:t>isteri-isteri</a:t>
            </a:r>
            <a:r>
              <a:rPr lang="en-US" sz="3600" dirty="0"/>
              <a:t> </a:t>
            </a:r>
            <a:r>
              <a:rPr lang="en-US" sz="3600" dirty="0" err="1"/>
              <a:t>dan</a:t>
            </a:r>
            <a:r>
              <a:rPr lang="en-US" sz="3600" dirty="0"/>
              <a:t> </a:t>
            </a:r>
            <a:r>
              <a:rPr lang="en-US" sz="3600" dirty="0" err="1"/>
              <a:t>zuriat</a:t>
            </a:r>
            <a:r>
              <a:rPr lang="en-US" sz="3600" dirty="0"/>
              <a:t> </a:t>
            </a:r>
            <a:r>
              <a:rPr lang="en-US" sz="3600" dirty="0" err="1"/>
              <a:t>keturunan</a:t>
            </a:r>
            <a:r>
              <a:rPr lang="en-US" sz="3600" dirty="0"/>
              <a:t> kami </a:t>
            </a:r>
            <a:r>
              <a:rPr lang="en-US" sz="3600" dirty="0" err="1"/>
              <a:t>perkara-perkara</a:t>
            </a:r>
            <a:r>
              <a:rPr lang="en-US" sz="3600" dirty="0"/>
              <a:t> yang </a:t>
            </a:r>
            <a:r>
              <a:rPr lang="en-US" sz="3600" dirty="0" err="1"/>
              <a:t>menyukakan</a:t>
            </a:r>
            <a:r>
              <a:rPr lang="en-US" sz="3600" dirty="0"/>
              <a:t> </a:t>
            </a:r>
            <a:r>
              <a:rPr lang="en-US" sz="3600" dirty="0" err="1"/>
              <a:t>hati</a:t>
            </a:r>
            <a:r>
              <a:rPr lang="en-US" sz="3600" dirty="0"/>
              <a:t> </a:t>
            </a:r>
            <a:r>
              <a:rPr lang="en-US" sz="3600" dirty="0" err="1"/>
              <a:t>melihatnya</a:t>
            </a:r>
            <a:r>
              <a:rPr lang="en-US" sz="3600" dirty="0"/>
              <a:t>, </a:t>
            </a:r>
            <a:r>
              <a:rPr lang="en-US" sz="3600" dirty="0" err="1"/>
              <a:t>dan</a:t>
            </a:r>
            <a:r>
              <a:rPr lang="en-US" sz="3600" dirty="0"/>
              <a:t> </a:t>
            </a:r>
            <a:r>
              <a:rPr lang="en-US" sz="3600" dirty="0" err="1"/>
              <a:t>jadikanlah</a:t>
            </a:r>
            <a:r>
              <a:rPr lang="en-US" sz="3600" dirty="0"/>
              <a:t> kami imam </a:t>
            </a:r>
            <a:r>
              <a:rPr lang="en-US" sz="3600" dirty="0" err="1"/>
              <a:t>ikutan</a:t>
            </a:r>
            <a:r>
              <a:rPr lang="en-US" sz="3600" dirty="0"/>
              <a:t> </a:t>
            </a:r>
            <a:r>
              <a:rPr lang="en-US" sz="3600" dirty="0" err="1"/>
              <a:t>bagi</a:t>
            </a:r>
            <a:r>
              <a:rPr lang="en-US" sz="3600" dirty="0"/>
              <a:t> orang yang (</a:t>
            </a:r>
            <a:r>
              <a:rPr lang="en-US" sz="3600" dirty="0" err="1"/>
              <a:t>mahu</a:t>
            </a:r>
            <a:r>
              <a:rPr lang="en-US" sz="3600" dirty="0"/>
              <a:t>) </a:t>
            </a:r>
            <a:r>
              <a:rPr lang="en-US" sz="3600" dirty="0" err="1"/>
              <a:t>bertaqwa</a:t>
            </a:r>
            <a:endParaRPr lang="en-US" sz="3600" dirty="0">
              <a:latin typeface="+mn-lt"/>
              <a:cs typeface="Traditional Arabic" pitchFamily="18" charset="-78"/>
            </a:endParaRPr>
          </a:p>
        </p:txBody>
      </p:sp>
      <p:sp>
        <p:nvSpPr>
          <p:cNvPr id="7" name="Rectangle 6"/>
          <p:cNvSpPr/>
          <p:nvPr/>
        </p:nvSpPr>
        <p:spPr>
          <a:xfrm>
            <a:off x="383274" y="838200"/>
            <a:ext cx="6374284" cy="646331"/>
          </a:xfrm>
          <a:prstGeom prst="rect">
            <a:avLst/>
          </a:prstGeom>
          <a:noFill/>
        </p:spPr>
        <p:txBody>
          <a:bodyPr wrap="square" lIns="91440" tIns="45720" rIns="91440" bIns="45720">
            <a:spAutoFit/>
          </a:bodyPr>
          <a:lstStyle/>
          <a:p>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3366196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7" name="Rectangle 6"/>
          <p:cNvSpPr/>
          <p:nvPr/>
        </p:nvSpPr>
        <p:spPr>
          <a:xfrm>
            <a:off x="762000" y="685800"/>
            <a:ext cx="7924800" cy="5632311"/>
          </a:xfrm>
          <a:prstGeom prst="rect">
            <a:avLst/>
          </a:prstGeom>
          <a:solidFill>
            <a:schemeClr val="accent2"/>
          </a:solidFill>
        </p:spPr>
        <p:txBody>
          <a:bodyPr wrap="square" lIns="91440" tIns="45720" rIns="91440" bIns="45720">
            <a:spAutoFit/>
          </a:bodyPr>
          <a:lstStyle/>
          <a:p>
            <a:pPr algn="ctr" rtl="1"/>
            <a:r>
              <a:rPr lang="ar-SA" sz="6000" b="1" dirty="0">
                <a:latin typeface="Traditional Arabic" pitchFamily="18" charset="-78"/>
                <a:cs typeface="Traditional Arabic" pitchFamily="18" charset="-78"/>
              </a:rPr>
              <a:t>أَقُوْلُ قَوْلِيْ هَذَا</a:t>
            </a:r>
            <a:endParaRPr lang="en-US" sz="6000" b="1" dirty="0">
              <a:latin typeface="Traditional Arabic" pitchFamily="18" charset="-78"/>
              <a:cs typeface="Traditional Arabic" pitchFamily="18" charset="-78"/>
            </a:endParaRPr>
          </a:p>
          <a:p>
            <a:pPr algn="ctr" rtl="1"/>
            <a:r>
              <a:rPr lang="ar-SA" sz="6000" b="1" dirty="0">
                <a:latin typeface="Traditional Arabic" pitchFamily="18" charset="-78"/>
                <a:cs typeface="Traditional Arabic" pitchFamily="18" charset="-78"/>
              </a:rPr>
              <a:t> وَأَسْتَغْفِرُ اللهَ الْعَظِيْمَ لِيْ وَلَكُمْ</a:t>
            </a:r>
            <a:endParaRPr lang="en-US" sz="6000" b="1" dirty="0">
              <a:latin typeface="Traditional Arabic" pitchFamily="18" charset="-78"/>
              <a:cs typeface="Traditional Arabic" pitchFamily="18" charset="-78"/>
            </a:endParaRPr>
          </a:p>
          <a:p>
            <a:pPr algn="ctr" rtl="1"/>
            <a:r>
              <a:rPr lang="ar-SA" sz="6000" b="1" dirty="0">
                <a:latin typeface="Traditional Arabic" pitchFamily="18" charset="-78"/>
                <a:cs typeface="Traditional Arabic" pitchFamily="18" charset="-78"/>
              </a:rPr>
              <a:t> وَلِسَائِرِ الْمُسْلِمِيْنَ وَالْمُسْلِمَاتِ</a:t>
            </a:r>
            <a:endParaRPr lang="en-US" sz="6000" b="1" dirty="0">
              <a:latin typeface="Traditional Arabic" pitchFamily="18" charset="-78"/>
              <a:cs typeface="Traditional Arabic" pitchFamily="18" charset="-78"/>
            </a:endParaRPr>
          </a:p>
          <a:p>
            <a:pPr algn="ctr" rtl="1"/>
            <a:r>
              <a:rPr lang="ar-SA" sz="6000" b="1" dirty="0">
                <a:latin typeface="Traditional Arabic" pitchFamily="18" charset="-78"/>
                <a:cs typeface="Traditional Arabic" pitchFamily="18" charset="-78"/>
              </a:rPr>
              <a:t> وَالْمُؤْمِنِيْنَ وَالْمُؤْمِنَاتِ،</a:t>
            </a:r>
            <a:endParaRPr lang="en-US" sz="6000" b="1" dirty="0">
              <a:latin typeface="Traditional Arabic" pitchFamily="18" charset="-78"/>
              <a:cs typeface="Traditional Arabic" pitchFamily="18" charset="-78"/>
            </a:endParaRPr>
          </a:p>
          <a:p>
            <a:pPr algn="ctr" rtl="1"/>
            <a:r>
              <a:rPr lang="ar-SA" sz="6000" b="1" dirty="0">
                <a:latin typeface="Traditional Arabic" pitchFamily="18" charset="-78"/>
                <a:cs typeface="Traditional Arabic" pitchFamily="18" charset="-78"/>
              </a:rPr>
              <a:t> فَاسْتَغْفِرُوْهُ،</a:t>
            </a:r>
            <a:endParaRPr lang="en-US" sz="6000" dirty="0">
              <a:latin typeface="Traditional Arabic" pitchFamily="18" charset="-78"/>
              <a:cs typeface="Traditional Arabic" pitchFamily="18" charset="-78"/>
            </a:endParaRPr>
          </a:p>
          <a:p>
            <a:pPr algn="ctr" rtl="1"/>
            <a:r>
              <a:rPr lang="ar-SA" sz="6000" b="1" dirty="0">
                <a:latin typeface="Traditional Arabic" pitchFamily="18" charset="-78"/>
                <a:cs typeface="Traditional Arabic" pitchFamily="18" charset="-78"/>
              </a:rPr>
              <a:t>إِنَّهُ هُوَ الْغَفُوْرُ الرَّحِيْمُ</a:t>
            </a:r>
            <a:endParaRPr lang="en-US" sz="6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986290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78"/>
            <a:ext cx="9899696" cy="687667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srcRect l="12746" t="15909" r="12480"/>
          <a:stretch>
            <a:fillRect/>
          </a:stretch>
        </p:blipFill>
        <p:spPr bwMode="auto">
          <a:xfrm>
            <a:off x="467542" y="743322"/>
            <a:ext cx="8959191" cy="4603378"/>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6" name="Picture 5"/>
          <p:cNvPicPr>
            <a:picLocks noChangeAspect="1" noChangeArrowheads="1"/>
          </p:cNvPicPr>
          <p:nvPr/>
        </p:nvPicPr>
        <p:blipFill>
          <a:blip r:embed="rId5" cstate="print">
            <a:grayscl/>
          </a:blip>
          <a:srcRect/>
          <a:stretch>
            <a:fillRect/>
          </a:stretch>
        </p:blipFill>
        <p:spPr bwMode="auto">
          <a:xfrm>
            <a:off x="280828" y="5044068"/>
            <a:ext cx="9175214" cy="1343935"/>
          </a:xfrm>
          <a:prstGeom prst="rect">
            <a:avLst/>
          </a:prstGeom>
          <a:noFill/>
          <a:ln w="9525">
            <a:noFill/>
            <a:miter lim="800000"/>
            <a:headEnd/>
            <a:tailEnd/>
          </a:ln>
          <a:effectLst>
            <a:glow rad="228600">
              <a:schemeClr val="tx1">
                <a:alpha val="40000"/>
              </a:schemeClr>
            </a:glow>
          </a:effectLst>
        </p:spPr>
      </p:pic>
    </p:spTree>
    <p:extLst>
      <p:ext uri="{BB962C8B-B14F-4D97-AF65-F5344CB8AC3E}">
        <p14:creationId xmlns:p14="http://schemas.microsoft.com/office/powerpoint/2010/main" val="4920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3000"/>
                                        <p:tgtEl>
                                          <p:spTgt spid="5"/>
                                        </p:tgtEl>
                                      </p:cBhvr>
                                    </p:animEffect>
                                  </p:childTnLst>
                                </p:cTn>
                              </p:par>
                              <p:par>
                                <p:cTn id="8" presetID="21" presetClass="entr" presetSubtype="4"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7" name="Rectangle 6"/>
          <p:cNvSpPr/>
          <p:nvPr/>
        </p:nvSpPr>
        <p:spPr>
          <a:xfrm>
            <a:off x="87859" y="1215022"/>
            <a:ext cx="8839200" cy="2862322"/>
          </a:xfrm>
          <a:prstGeom prst="rect">
            <a:avLst/>
          </a:prstGeom>
          <a:noFill/>
        </p:spPr>
        <p:txBody>
          <a:bodyPr wrap="square" lIns="91440" tIns="45720" rIns="91440" bIns="45720">
            <a:spAutoFit/>
          </a:bodyPr>
          <a:lstStyle/>
          <a:p>
            <a:pPr algn="ctr" rtl="1"/>
            <a:r>
              <a:rPr lang="ar-SA" sz="6000" b="1" dirty="0">
                <a:solidFill>
                  <a:srgbClr val="FFFF00"/>
                </a:solidFill>
                <a:latin typeface="Traditional Arabic" panose="02020603050405020304" pitchFamily="18" charset="-78"/>
                <a:cs typeface="Traditional Arabic" panose="02020603050405020304" pitchFamily="18" charset="-78"/>
              </a:rPr>
              <a:t>الْحَمْدُ لِلَّهِ الَّذِيْ أَرْسَلَ رَسُوْلَهُ بِالْهُدَى وَدِيْنِ الْحَقِّ لِيُظْهِرَهُ عَلَى الدِّيْنِ كُلِّهِ وَلَوْ كَرِهَ الْمُشْرِكُوْن</a:t>
            </a:r>
            <a:endParaRPr lang="en-US" sz="6000" dirty="0">
              <a:solidFill>
                <a:srgbClr val="FFFF00"/>
              </a:solidFill>
              <a:latin typeface="Traditional Arabic" pitchFamily="18" charset="-78"/>
              <a:cs typeface="Traditional Arabic" pitchFamily="18" charset="-78"/>
            </a:endParaRPr>
          </a:p>
        </p:txBody>
      </p:sp>
      <p:sp>
        <p:nvSpPr>
          <p:cNvPr id="4" name="Rectangle 4"/>
          <p:cNvSpPr txBox="1">
            <a:spLocks noChangeArrowheads="1"/>
          </p:cNvSpPr>
          <p:nvPr/>
        </p:nvSpPr>
        <p:spPr>
          <a:xfrm>
            <a:off x="880533" y="533755"/>
            <a:ext cx="7524328" cy="681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n w="12700">
                  <a:solidFill>
                    <a:sysClr val="windowText" lastClr="000000"/>
                  </a:solidFill>
                </a:ln>
                <a:solidFill>
                  <a:srgbClr val="FF9933"/>
                </a:solidFill>
                <a:effectLst>
                  <a:glow rad="101600">
                    <a:schemeClr val="tx1">
                      <a:alpha val="60000"/>
                    </a:schemeClr>
                  </a:glow>
                  <a:outerShdw blurRad="38100" dist="38100" dir="2700000" algn="tl">
                    <a:srgbClr val="000000">
                      <a:alpha val="43137"/>
                    </a:srgbClr>
                  </a:outerShdw>
                </a:effectLst>
                <a:latin typeface="Arial Black" pitchFamily="34" charset="0"/>
              </a:rPr>
              <a:t>PUJIAN KEPADA ALLAH SWT</a:t>
            </a:r>
            <a:endParaRPr lang="ru-RU" sz="3600" dirty="0">
              <a:solidFill>
                <a:srgbClr val="FF9933"/>
              </a:solidFill>
            </a:endParaRPr>
          </a:p>
        </p:txBody>
      </p:sp>
      <p:sp>
        <p:nvSpPr>
          <p:cNvPr id="5" name="Rectangle 4"/>
          <p:cNvSpPr txBox="1">
            <a:spLocks noChangeArrowheads="1"/>
          </p:cNvSpPr>
          <p:nvPr/>
        </p:nvSpPr>
        <p:spPr>
          <a:xfrm>
            <a:off x="23445" y="4267200"/>
            <a:ext cx="8968029"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b="1" dirty="0" err="1">
                <a:latin typeface="+mn-lt"/>
                <a:cs typeface="Traditional Arabic" pitchFamily="18" charset="-78"/>
              </a:rPr>
              <a:t>Segala</a:t>
            </a:r>
            <a:r>
              <a:rPr lang="en-US" sz="2800" b="1" dirty="0">
                <a:latin typeface="+mn-lt"/>
                <a:cs typeface="Traditional Arabic" pitchFamily="18" charset="-78"/>
              </a:rPr>
              <a:t> </a:t>
            </a:r>
            <a:r>
              <a:rPr lang="en-US" sz="2800" b="1" dirty="0" err="1">
                <a:latin typeface="+mn-lt"/>
                <a:cs typeface="Traditional Arabic" pitchFamily="18" charset="-78"/>
              </a:rPr>
              <a:t>puji</a:t>
            </a:r>
            <a:r>
              <a:rPr lang="en-US" sz="2800" b="1" dirty="0">
                <a:latin typeface="+mn-lt"/>
                <a:cs typeface="Traditional Arabic" pitchFamily="18" charset="-78"/>
              </a:rPr>
              <a:t> </a:t>
            </a:r>
            <a:r>
              <a:rPr lang="en-US" sz="2800" b="1" dirty="0" err="1">
                <a:latin typeface="+mn-lt"/>
                <a:cs typeface="Traditional Arabic" pitchFamily="18" charset="-78"/>
              </a:rPr>
              <a:t>bagi</a:t>
            </a:r>
            <a:r>
              <a:rPr lang="en-US" sz="2800" b="1" dirty="0">
                <a:latin typeface="+mn-lt"/>
                <a:cs typeface="Traditional Arabic" pitchFamily="18" charset="-78"/>
              </a:rPr>
              <a:t> Allah yang </a:t>
            </a:r>
            <a:r>
              <a:rPr lang="en-US" sz="2800" b="1" dirty="0" err="1">
                <a:latin typeface="+mn-lt"/>
                <a:cs typeface="Traditional Arabic" pitchFamily="18" charset="-78"/>
              </a:rPr>
              <a:t>telah</a:t>
            </a:r>
            <a:r>
              <a:rPr lang="en-US" sz="2800" b="1" dirty="0">
                <a:latin typeface="+mn-lt"/>
                <a:cs typeface="Traditional Arabic" pitchFamily="18" charset="-78"/>
              </a:rPr>
              <a:t> </a:t>
            </a:r>
            <a:r>
              <a:rPr lang="en-US" sz="2800" b="1" dirty="0" err="1">
                <a:latin typeface="+mn-lt"/>
                <a:cs typeface="Traditional Arabic" pitchFamily="18" charset="-78"/>
              </a:rPr>
              <a:t>mengutus</a:t>
            </a:r>
            <a:r>
              <a:rPr lang="en-US" sz="2800" b="1" dirty="0">
                <a:latin typeface="+mn-lt"/>
                <a:cs typeface="Traditional Arabic" pitchFamily="18" charset="-78"/>
              </a:rPr>
              <a:t> </a:t>
            </a:r>
            <a:r>
              <a:rPr lang="en-US" sz="2800" b="1" dirty="0" err="1">
                <a:latin typeface="+mn-lt"/>
                <a:cs typeface="Traditional Arabic" pitchFamily="18" charset="-78"/>
              </a:rPr>
              <a:t>RasulNya</a:t>
            </a:r>
            <a:r>
              <a:rPr lang="en-US" sz="2800" b="1" dirty="0">
                <a:latin typeface="+mn-lt"/>
                <a:cs typeface="Traditional Arabic" pitchFamily="18" charset="-78"/>
              </a:rPr>
              <a:t> (Muhammad </a:t>
            </a:r>
            <a:r>
              <a:rPr lang="en-US" sz="2800" b="1" dirty="0" err="1">
                <a:latin typeface="+mn-lt"/>
                <a:cs typeface="Traditional Arabic" pitchFamily="18" charset="-78"/>
              </a:rPr>
              <a:t>s.a.w</a:t>
            </a:r>
            <a:r>
              <a:rPr lang="en-US" sz="2800" b="1" dirty="0">
                <a:latin typeface="+mn-lt"/>
                <a:cs typeface="Traditional Arabic" pitchFamily="18" charset="-78"/>
              </a:rPr>
              <a:t>) </a:t>
            </a:r>
            <a:r>
              <a:rPr lang="en-US" sz="2800" b="1" dirty="0" err="1">
                <a:latin typeface="+mn-lt"/>
                <a:cs typeface="Traditional Arabic" pitchFamily="18" charset="-78"/>
              </a:rPr>
              <a:t>dengan</a:t>
            </a:r>
            <a:r>
              <a:rPr lang="en-US" sz="2800" b="1" dirty="0">
                <a:latin typeface="+mn-lt"/>
                <a:cs typeface="Traditional Arabic" pitchFamily="18" charset="-78"/>
              </a:rPr>
              <a:t> </a:t>
            </a:r>
            <a:r>
              <a:rPr lang="en-US" sz="2800" b="1" dirty="0" err="1">
                <a:latin typeface="+mn-lt"/>
                <a:cs typeface="Traditional Arabic" pitchFamily="18" charset="-78"/>
              </a:rPr>
              <a:t>membawa</a:t>
            </a:r>
            <a:r>
              <a:rPr lang="en-US" sz="2800" b="1" dirty="0">
                <a:latin typeface="+mn-lt"/>
                <a:cs typeface="Traditional Arabic" pitchFamily="18" charset="-78"/>
              </a:rPr>
              <a:t> </a:t>
            </a:r>
            <a:r>
              <a:rPr lang="en-US" sz="2800" b="1" dirty="0" err="1">
                <a:latin typeface="+mn-lt"/>
                <a:cs typeface="Traditional Arabic" pitchFamily="18" charset="-78"/>
              </a:rPr>
              <a:t>hidayah</a:t>
            </a:r>
            <a:r>
              <a:rPr lang="en-US" sz="2800" b="1" dirty="0">
                <a:latin typeface="+mn-lt"/>
                <a:cs typeface="Traditional Arabic" pitchFamily="18" charset="-78"/>
              </a:rPr>
              <a:t> </a:t>
            </a:r>
            <a:r>
              <a:rPr lang="en-US" sz="2800" b="1" dirty="0" err="1">
                <a:latin typeface="+mn-lt"/>
                <a:cs typeface="Traditional Arabic" pitchFamily="18" charset="-78"/>
              </a:rPr>
              <a:t>petunjuk</a:t>
            </a:r>
            <a:r>
              <a:rPr lang="en-US" sz="2800" b="1" dirty="0">
                <a:latin typeface="+mn-lt"/>
                <a:cs typeface="Traditional Arabic" pitchFamily="18" charset="-78"/>
              </a:rPr>
              <a:t> dan agama yang </a:t>
            </a:r>
            <a:r>
              <a:rPr lang="en-US" sz="2800" b="1" dirty="0" err="1">
                <a:latin typeface="+mn-lt"/>
                <a:cs typeface="Traditional Arabic" pitchFamily="18" charset="-78"/>
              </a:rPr>
              <a:t>benar</a:t>
            </a:r>
            <a:r>
              <a:rPr lang="en-US" sz="2800" b="1" dirty="0">
                <a:latin typeface="+mn-lt"/>
                <a:cs typeface="Traditional Arabic" pitchFamily="18" charset="-78"/>
              </a:rPr>
              <a:t> (agama Islam), </a:t>
            </a:r>
            <a:r>
              <a:rPr lang="en-US" sz="2800" b="1" dirty="0" err="1">
                <a:latin typeface="+mn-lt"/>
                <a:cs typeface="Traditional Arabic" pitchFamily="18" charset="-78"/>
              </a:rPr>
              <a:t>supaya</a:t>
            </a:r>
            <a:r>
              <a:rPr lang="en-US" sz="2800" b="1" dirty="0">
                <a:latin typeface="+mn-lt"/>
                <a:cs typeface="Traditional Arabic" pitchFamily="18" charset="-78"/>
              </a:rPr>
              <a:t> </a:t>
            </a:r>
            <a:r>
              <a:rPr lang="en-US" sz="2800" b="1" dirty="0" err="1">
                <a:latin typeface="+mn-lt"/>
                <a:cs typeface="Traditional Arabic" pitchFamily="18" charset="-78"/>
              </a:rPr>
              <a:t>Ia</a:t>
            </a:r>
            <a:r>
              <a:rPr lang="en-US" sz="2800" b="1" dirty="0">
                <a:latin typeface="+mn-lt"/>
                <a:cs typeface="Traditional Arabic" pitchFamily="18" charset="-78"/>
              </a:rPr>
              <a:t> </a:t>
            </a:r>
            <a:r>
              <a:rPr lang="en-US" sz="2800" b="1" dirty="0" err="1">
                <a:latin typeface="+mn-lt"/>
                <a:cs typeface="Traditional Arabic" pitchFamily="18" charset="-78"/>
              </a:rPr>
              <a:t>memenangkannya</a:t>
            </a:r>
            <a:r>
              <a:rPr lang="en-US" sz="2800" b="1" dirty="0">
                <a:latin typeface="+mn-lt"/>
                <a:cs typeface="Traditional Arabic" pitchFamily="18" charset="-78"/>
              </a:rPr>
              <a:t> dan </a:t>
            </a:r>
            <a:r>
              <a:rPr lang="en-US" sz="2800" b="1" dirty="0" err="1">
                <a:latin typeface="+mn-lt"/>
                <a:cs typeface="Traditional Arabic" pitchFamily="18" charset="-78"/>
              </a:rPr>
              <a:t>meninggikannya</a:t>
            </a:r>
            <a:r>
              <a:rPr lang="en-US" sz="2800" b="1" dirty="0">
                <a:latin typeface="+mn-lt"/>
                <a:cs typeface="Traditional Arabic" pitchFamily="18" charset="-78"/>
              </a:rPr>
              <a:t> </a:t>
            </a:r>
            <a:r>
              <a:rPr lang="en-US" sz="2800" b="1" dirty="0" err="1">
                <a:latin typeface="+mn-lt"/>
                <a:cs typeface="Traditional Arabic" pitchFamily="18" charset="-78"/>
              </a:rPr>
              <a:t>atas</a:t>
            </a:r>
            <a:r>
              <a:rPr lang="en-US" sz="2800" b="1" dirty="0">
                <a:latin typeface="+mn-lt"/>
                <a:cs typeface="Traditional Arabic" pitchFamily="18" charset="-78"/>
              </a:rPr>
              <a:t> </a:t>
            </a:r>
            <a:r>
              <a:rPr lang="en-US" sz="2800" b="1" dirty="0" err="1">
                <a:latin typeface="+mn-lt"/>
                <a:cs typeface="Traditional Arabic" pitchFamily="18" charset="-78"/>
              </a:rPr>
              <a:t>segala</a:t>
            </a:r>
            <a:r>
              <a:rPr lang="en-US" sz="2800" b="1" dirty="0">
                <a:latin typeface="+mn-lt"/>
                <a:cs typeface="Traditional Arabic" pitchFamily="18" charset="-78"/>
              </a:rPr>
              <a:t> agama yang lain, </a:t>
            </a:r>
            <a:r>
              <a:rPr lang="en-US" sz="2800" b="1" dirty="0" err="1">
                <a:latin typeface="+mn-lt"/>
                <a:cs typeface="Traditional Arabic" pitchFamily="18" charset="-78"/>
              </a:rPr>
              <a:t>walaupun</a:t>
            </a:r>
            <a:r>
              <a:rPr lang="en-US" sz="2800" b="1" dirty="0">
                <a:latin typeface="+mn-lt"/>
                <a:cs typeface="Traditional Arabic" pitchFamily="18" charset="-78"/>
              </a:rPr>
              <a:t> orang-orang </a:t>
            </a:r>
            <a:r>
              <a:rPr lang="en-US" sz="2800" b="1" dirty="0" err="1">
                <a:latin typeface="+mn-lt"/>
                <a:cs typeface="Traditional Arabic" pitchFamily="18" charset="-78"/>
              </a:rPr>
              <a:t>musyrik</a:t>
            </a:r>
            <a:r>
              <a:rPr lang="en-US" sz="2800" b="1" dirty="0">
                <a:latin typeface="+mn-lt"/>
                <a:cs typeface="Traditional Arabic" pitchFamily="18" charset="-78"/>
              </a:rPr>
              <a:t> </a:t>
            </a:r>
            <a:r>
              <a:rPr lang="en-US" sz="2800" b="1" dirty="0" err="1">
                <a:latin typeface="+mn-lt"/>
                <a:cs typeface="Traditional Arabic" pitchFamily="18" charset="-78"/>
              </a:rPr>
              <a:t>tidak</a:t>
            </a:r>
            <a:r>
              <a:rPr lang="en-US" sz="2800" b="1" dirty="0">
                <a:latin typeface="+mn-lt"/>
                <a:cs typeface="Traditional Arabic" pitchFamily="18" charset="-78"/>
              </a:rPr>
              <a:t> </a:t>
            </a:r>
            <a:r>
              <a:rPr lang="en-US" sz="2800" b="1" dirty="0" err="1">
                <a:latin typeface="+mn-lt"/>
                <a:cs typeface="Traditional Arabic" pitchFamily="18" charset="-78"/>
              </a:rPr>
              <a:t>menyukainya</a:t>
            </a:r>
            <a:r>
              <a:rPr lang="en-US" sz="2800" b="1" dirty="0">
                <a:latin typeface="+mn-lt"/>
                <a:cs typeface="Traditional Arabic" pitchFamily="18" charset="-78"/>
              </a:rPr>
              <a:t>.</a:t>
            </a:r>
          </a:p>
        </p:txBody>
      </p:sp>
    </p:spTree>
    <p:extLst>
      <p:ext uri="{BB962C8B-B14F-4D97-AF65-F5344CB8AC3E}">
        <p14:creationId xmlns:p14="http://schemas.microsoft.com/office/powerpoint/2010/main" val="2362515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6"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8" name="Rectangle 7"/>
          <p:cNvSpPr/>
          <p:nvPr/>
        </p:nvSpPr>
        <p:spPr>
          <a:xfrm>
            <a:off x="1600200" y="573553"/>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600" b="1" spc="0" dirty="0">
              <a:ln w="9000" cmpd="sng">
                <a:solidFill>
                  <a:schemeClr val="accent4">
                    <a:shade val="50000"/>
                    <a:satMod val="120000"/>
                  </a:schemeClr>
                </a:solidFill>
                <a:prstDash val="solid"/>
              </a:ln>
              <a:solidFill>
                <a:srgbClr val="FF9933"/>
              </a:solidFill>
              <a:effectLst>
                <a:reflection blurRad="12700" stA="28000" endPos="45000" dist="1000" dir="5400000" sy="-100000" algn="bl" rotWithShape="0"/>
              </a:effectLst>
              <a:latin typeface="Bernard MT Condensed" pitchFamily="18" charset="0"/>
            </a:endParaRPr>
          </a:p>
        </p:txBody>
      </p:sp>
      <p:sp>
        <p:nvSpPr>
          <p:cNvPr id="9" name="Rectangle 4"/>
          <p:cNvSpPr txBox="1">
            <a:spLocks noChangeArrowheads="1"/>
          </p:cNvSpPr>
          <p:nvPr/>
        </p:nvSpPr>
        <p:spPr>
          <a:xfrm>
            <a:off x="643467" y="1390653"/>
            <a:ext cx="8100061" cy="28765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000" b="1" dirty="0">
                <a:solidFill>
                  <a:srgbClr val="FFFF00"/>
                </a:solidFill>
                <a:latin typeface="Traditional Arabic" pitchFamily="18" charset="-78"/>
                <a:cs typeface="Traditional Arabic" pitchFamily="18" charset="-78"/>
              </a:rPr>
              <a:t>وَأَشْهَدُ أَنْ لاَ إِلَهَ إِلاَّ اللهُ</a:t>
            </a:r>
            <a:endParaRPr lang="en-US" sz="6000" b="1" dirty="0">
              <a:solidFill>
                <a:srgbClr val="FFFF00"/>
              </a:solidFill>
              <a:latin typeface="Traditional Arabic" pitchFamily="18" charset="-78"/>
              <a:cs typeface="Traditional Arabic" pitchFamily="18" charset="-78"/>
            </a:endParaRPr>
          </a:p>
          <a:p>
            <a:pPr algn="ctr" rtl="1"/>
            <a:r>
              <a:rPr lang="ar-SA" sz="6000" b="1" dirty="0">
                <a:solidFill>
                  <a:srgbClr val="FFFF00"/>
                </a:solidFill>
                <a:latin typeface="Traditional Arabic" pitchFamily="18" charset="-78"/>
                <a:cs typeface="Traditional Arabic" pitchFamily="18" charset="-78"/>
              </a:rPr>
              <a:t> وَحْدَهُ</a:t>
            </a:r>
            <a:r>
              <a:rPr lang="ar-SA" sz="6000" b="1" baseline="30000" dirty="0">
                <a:solidFill>
                  <a:srgbClr val="FFFF00"/>
                </a:solidFill>
                <a:latin typeface="Traditional Arabic" pitchFamily="18" charset="-78"/>
                <a:cs typeface="Traditional Arabic" pitchFamily="18" charset="-78"/>
              </a:rPr>
              <a:t>و</a:t>
            </a:r>
            <a:r>
              <a:rPr lang="ar-SA" sz="6000" b="1" dirty="0">
                <a:solidFill>
                  <a:srgbClr val="FFFF00"/>
                </a:solidFill>
                <a:latin typeface="Traditional Arabic" pitchFamily="18" charset="-78"/>
                <a:cs typeface="Traditional Arabic" pitchFamily="18" charset="-78"/>
              </a:rPr>
              <a:t> لاَ شَرِيْكَ لَهُ، </a:t>
            </a:r>
            <a:endParaRPr lang="en-US" sz="6000" dirty="0">
              <a:solidFill>
                <a:srgbClr val="FFFF00"/>
              </a:solidFill>
              <a:latin typeface="Traditional Arabic" pitchFamily="18" charset="-78"/>
              <a:cs typeface="Traditional Arabic" pitchFamily="18" charset="-78"/>
            </a:endParaRPr>
          </a:p>
          <a:p>
            <a:pPr algn="ctr" rtl="1"/>
            <a:r>
              <a:rPr lang="ar-SA" sz="6000" b="1" dirty="0">
                <a:solidFill>
                  <a:srgbClr val="FFFF00"/>
                </a:solidFill>
                <a:latin typeface="Traditional Arabic" pitchFamily="18" charset="-78"/>
                <a:cs typeface="Traditional Arabic" pitchFamily="18" charset="-78"/>
              </a:rPr>
              <a:t>وَأَشْهَدُ أَنَّ مُحَمَّدًا عَبْدُهُ</a:t>
            </a:r>
            <a:r>
              <a:rPr lang="ar-SA" sz="6000" b="1" baseline="30000" dirty="0">
                <a:solidFill>
                  <a:srgbClr val="FFFF00"/>
                </a:solidFill>
                <a:latin typeface="Traditional Arabic" pitchFamily="18" charset="-78"/>
                <a:cs typeface="Traditional Arabic" pitchFamily="18" charset="-78"/>
              </a:rPr>
              <a:t>و</a:t>
            </a:r>
            <a:r>
              <a:rPr lang="ar-SA" sz="6000" b="1" dirty="0">
                <a:solidFill>
                  <a:srgbClr val="FFFF00"/>
                </a:solidFill>
                <a:latin typeface="Traditional Arabic" pitchFamily="18" charset="-78"/>
                <a:cs typeface="Traditional Arabic" pitchFamily="18" charset="-78"/>
              </a:rPr>
              <a:t> وَرَسُوْلُهُ</a:t>
            </a:r>
            <a:endParaRPr lang="ru-RU" sz="6000" dirty="0">
              <a:solidFill>
                <a:srgbClr val="FFFF00"/>
              </a:solidFill>
              <a:cs typeface="Traditional Arabic" pitchFamily="18" charset="-78"/>
            </a:endParaRPr>
          </a:p>
        </p:txBody>
      </p:sp>
      <p:sp>
        <p:nvSpPr>
          <p:cNvPr id="10" name="Rectangle 4"/>
          <p:cNvSpPr txBox="1">
            <a:spLocks noChangeArrowheads="1"/>
          </p:cNvSpPr>
          <p:nvPr/>
        </p:nvSpPr>
        <p:spPr>
          <a:xfrm>
            <a:off x="301278" y="4267200"/>
            <a:ext cx="8514928" cy="2438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200" b="1" dirty="0">
                <a:cs typeface="Traditional Arabic" pitchFamily="18" charset="-78"/>
              </a:rPr>
              <a:t>Dan </a:t>
            </a:r>
            <a:r>
              <a:rPr lang="en-US" sz="3200" b="1" dirty="0" err="1">
                <a:cs typeface="Traditional Arabic" pitchFamily="18" charset="-78"/>
              </a:rPr>
              <a:t>aku</a:t>
            </a:r>
            <a:r>
              <a:rPr lang="en-US" sz="3200" b="1" dirty="0">
                <a:cs typeface="Traditional Arabic" pitchFamily="18" charset="-78"/>
              </a:rPr>
              <a:t> </a:t>
            </a:r>
            <a:r>
              <a:rPr lang="en-US" sz="3200" b="1" dirty="0" err="1">
                <a:cs typeface="Traditional Arabic" pitchFamily="18" charset="-78"/>
              </a:rPr>
              <a:t>bersaksi</a:t>
            </a:r>
            <a:r>
              <a:rPr lang="en-US" sz="3200" b="1" dirty="0">
                <a:cs typeface="Traditional Arabic" pitchFamily="18" charset="-78"/>
              </a:rPr>
              <a:t> </a:t>
            </a:r>
            <a:r>
              <a:rPr lang="en-US" sz="3200" b="1" dirty="0" err="1">
                <a:cs typeface="Traditional Arabic" pitchFamily="18" charset="-78"/>
              </a:rPr>
              <a:t>bahawa</a:t>
            </a:r>
            <a:r>
              <a:rPr lang="en-US" sz="3200" b="1" dirty="0">
                <a:cs typeface="Traditional Arabic" pitchFamily="18" charset="-78"/>
              </a:rPr>
              <a:t> </a:t>
            </a:r>
            <a:r>
              <a:rPr lang="en-US" sz="3200" b="1" dirty="0" err="1">
                <a:cs typeface="Traditional Arabic" pitchFamily="18" charset="-78"/>
              </a:rPr>
              <a:t>tiada</a:t>
            </a:r>
            <a:r>
              <a:rPr lang="en-US" sz="3200" b="1" dirty="0">
                <a:cs typeface="Traditional Arabic" pitchFamily="18" charset="-78"/>
              </a:rPr>
              <a:t> </a:t>
            </a:r>
            <a:r>
              <a:rPr lang="en-US" sz="3200" b="1" dirty="0" err="1">
                <a:cs typeface="Traditional Arabic" pitchFamily="18" charset="-78"/>
              </a:rPr>
              <a:t>tuhan</a:t>
            </a:r>
            <a:r>
              <a:rPr lang="en-US" sz="3200" b="1" dirty="0">
                <a:cs typeface="Traditional Arabic" pitchFamily="18" charset="-78"/>
              </a:rPr>
              <a:t> </a:t>
            </a:r>
            <a:r>
              <a:rPr lang="en-US" sz="3200" b="1" dirty="0" err="1">
                <a:cs typeface="Traditional Arabic" pitchFamily="18" charset="-78"/>
              </a:rPr>
              <a:t>melainkan</a:t>
            </a:r>
            <a:r>
              <a:rPr lang="en-US" sz="3200" b="1" dirty="0">
                <a:cs typeface="Traditional Arabic" pitchFamily="18" charset="-78"/>
              </a:rPr>
              <a:t> Allah yang </a:t>
            </a:r>
            <a:r>
              <a:rPr lang="en-US" sz="3200" b="1" dirty="0" err="1">
                <a:cs typeface="Traditional Arabic" pitchFamily="18" charset="-78"/>
              </a:rPr>
              <a:t>Maha</a:t>
            </a:r>
            <a:r>
              <a:rPr lang="en-US" sz="3200" b="1" dirty="0">
                <a:cs typeface="Traditional Arabic" pitchFamily="18" charset="-78"/>
              </a:rPr>
              <a:t> </a:t>
            </a:r>
            <a:r>
              <a:rPr lang="en-US" sz="3200" b="1" dirty="0" err="1">
                <a:cs typeface="Traditional Arabic" pitchFamily="18" charset="-78"/>
              </a:rPr>
              <a:t>Esa</a:t>
            </a:r>
            <a:r>
              <a:rPr lang="en-US" sz="3200" b="1" dirty="0">
                <a:cs typeface="Traditional Arabic" pitchFamily="18" charset="-78"/>
              </a:rPr>
              <a:t>, </a:t>
            </a:r>
            <a:r>
              <a:rPr lang="en-US" sz="3200" b="1" dirty="0" err="1">
                <a:cs typeface="Traditional Arabic" pitchFamily="18" charset="-78"/>
              </a:rPr>
              <a:t>tiada</a:t>
            </a:r>
            <a:r>
              <a:rPr lang="en-US" sz="3200" b="1" dirty="0">
                <a:cs typeface="Traditional Arabic" pitchFamily="18" charset="-78"/>
              </a:rPr>
              <a:t> </a:t>
            </a:r>
            <a:r>
              <a:rPr lang="en-US" sz="3200" b="1" dirty="0" err="1">
                <a:cs typeface="Traditional Arabic" pitchFamily="18" charset="-78"/>
              </a:rPr>
              <a:t>sekutu</a:t>
            </a:r>
            <a:r>
              <a:rPr lang="en-US" sz="3200" b="1" dirty="0">
                <a:cs typeface="Traditional Arabic" pitchFamily="18" charset="-78"/>
              </a:rPr>
              <a:t> </a:t>
            </a:r>
            <a:r>
              <a:rPr lang="en-US" sz="3200" b="1" dirty="0" err="1">
                <a:cs typeface="Traditional Arabic" pitchFamily="18" charset="-78"/>
              </a:rPr>
              <a:t>bagi</a:t>
            </a:r>
            <a:r>
              <a:rPr lang="en-US" sz="3200" b="1" dirty="0">
                <a:cs typeface="Traditional Arabic" pitchFamily="18" charset="-78"/>
              </a:rPr>
              <a:t>-Nya. Dan </a:t>
            </a:r>
            <a:r>
              <a:rPr lang="en-US" sz="3200" b="1" dirty="0" err="1">
                <a:cs typeface="Traditional Arabic" pitchFamily="18" charset="-78"/>
              </a:rPr>
              <a:t>aku</a:t>
            </a:r>
            <a:r>
              <a:rPr lang="en-US" sz="3200" b="1" dirty="0">
                <a:cs typeface="Traditional Arabic" pitchFamily="18" charset="-78"/>
              </a:rPr>
              <a:t> </a:t>
            </a:r>
            <a:r>
              <a:rPr lang="en-US" sz="3200" b="1" dirty="0" err="1">
                <a:cs typeface="Traditional Arabic" pitchFamily="18" charset="-78"/>
              </a:rPr>
              <a:t>bersaksi</a:t>
            </a:r>
            <a:r>
              <a:rPr lang="en-US" sz="3200" b="1" dirty="0">
                <a:cs typeface="Traditional Arabic" pitchFamily="18" charset="-78"/>
              </a:rPr>
              <a:t> </a:t>
            </a:r>
            <a:r>
              <a:rPr lang="en-US" sz="3200" b="1" dirty="0" err="1">
                <a:cs typeface="Traditional Arabic" pitchFamily="18" charset="-78"/>
              </a:rPr>
              <a:t>bahawa</a:t>
            </a:r>
            <a:r>
              <a:rPr lang="en-US" sz="3200" b="1" dirty="0">
                <a:cs typeface="Traditional Arabic" pitchFamily="18" charset="-78"/>
              </a:rPr>
              <a:t> (Nabi) Muhammad </a:t>
            </a:r>
            <a:r>
              <a:rPr lang="en-US" sz="3200" b="1" dirty="0" err="1">
                <a:cs typeface="Traditional Arabic" pitchFamily="18" charset="-78"/>
              </a:rPr>
              <a:t>itu</a:t>
            </a:r>
            <a:r>
              <a:rPr lang="en-US" sz="3200" b="1" dirty="0">
                <a:cs typeface="Traditional Arabic" pitchFamily="18" charset="-78"/>
              </a:rPr>
              <a:t> hamba dan </a:t>
            </a:r>
            <a:r>
              <a:rPr lang="en-US" sz="3200" b="1" dirty="0" err="1">
                <a:cs typeface="Traditional Arabic" pitchFamily="18" charset="-78"/>
              </a:rPr>
              <a:t>utusan</a:t>
            </a:r>
            <a:r>
              <a:rPr lang="en-US" sz="3200" b="1" dirty="0">
                <a:cs typeface="Traditional Arabic" pitchFamily="18" charset="-78"/>
              </a:rPr>
              <a:t>-Nya</a:t>
            </a:r>
          </a:p>
        </p:txBody>
      </p:sp>
    </p:spTree>
    <p:extLst>
      <p:ext uri="{BB962C8B-B14F-4D97-AF65-F5344CB8AC3E}">
        <p14:creationId xmlns:p14="http://schemas.microsoft.com/office/powerpoint/2010/main" val="2446170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6"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8" name="Rectangle 7"/>
          <p:cNvSpPr/>
          <p:nvPr/>
        </p:nvSpPr>
        <p:spPr>
          <a:xfrm>
            <a:off x="1375120" y="685800"/>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600" b="1" cap="all" spc="0"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9" name="Rectangle 4"/>
          <p:cNvSpPr txBox="1">
            <a:spLocks noChangeArrowheads="1"/>
          </p:cNvSpPr>
          <p:nvPr/>
        </p:nvSpPr>
        <p:spPr>
          <a:xfrm>
            <a:off x="512232" y="1676400"/>
            <a:ext cx="8100061" cy="18859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000" b="1" dirty="0">
                <a:solidFill>
                  <a:srgbClr val="FFFF00"/>
                </a:solidFill>
                <a:latin typeface="Traditional Arabic" pitchFamily="18" charset="-78"/>
                <a:cs typeface="Traditional Arabic" pitchFamily="18" charset="-78"/>
              </a:rPr>
              <a:t>اللَّهُمَّ صَلِّ وَسَلِّمْ عَلَى سَيِّدِنَا مُحَمَّدٍ وَعَلَى آلِهِ وَصَحْبِهِ أَجْمَعِيْنَ</a:t>
            </a:r>
            <a:endParaRPr lang="ru-RU" sz="6000" dirty="0">
              <a:solidFill>
                <a:srgbClr val="FFFF00"/>
              </a:solidFill>
              <a:cs typeface="Traditional Arabic" pitchFamily="18" charset="-78"/>
            </a:endParaRPr>
          </a:p>
        </p:txBody>
      </p:sp>
      <p:sp>
        <p:nvSpPr>
          <p:cNvPr id="10" name="Rectangle 4"/>
          <p:cNvSpPr txBox="1">
            <a:spLocks noChangeArrowheads="1"/>
          </p:cNvSpPr>
          <p:nvPr/>
        </p:nvSpPr>
        <p:spPr>
          <a:xfrm>
            <a:off x="304799" y="3733800"/>
            <a:ext cx="8514928" cy="2819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b="1" dirty="0" err="1">
                <a:cs typeface="Traditional Arabic" pitchFamily="18" charset="-78"/>
              </a:rPr>
              <a:t>Ya</a:t>
            </a:r>
            <a:r>
              <a:rPr lang="en-US" sz="3600" b="1" dirty="0">
                <a:cs typeface="Traditional Arabic" pitchFamily="18" charset="-78"/>
              </a:rPr>
              <a:t> Allah, </a:t>
            </a:r>
            <a:r>
              <a:rPr lang="en-US" sz="3600" b="1" dirty="0" err="1">
                <a:cs typeface="Traditional Arabic" pitchFamily="18" charset="-78"/>
              </a:rPr>
              <a:t>cucurilah</a:t>
            </a:r>
            <a:r>
              <a:rPr lang="en-US" sz="3600" b="1" dirty="0">
                <a:cs typeface="Traditional Arabic" pitchFamily="18" charset="-78"/>
              </a:rPr>
              <a:t> </a:t>
            </a:r>
            <a:r>
              <a:rPr lang="en-US" sz="3600" b="1" dirty="0" err="1">
                <a:cs typeface="Traditional Arabic" pitchFamily="18" charset="-78"/>
              </a:rPr>
              <a:t>rahmat</a:t>
            </a:r>
            <a:r>
              <a:rPr lang="en-US" sz="3600" b="1" dirty="0">
                <a:cs typeface="Traditional Arabic" pitchFamily="18" charset="-78"/>
              </a:rPr>
              <a:t> dan </a:t>
            </a:r>
            <a:r>
              <a:rPr lang="en-US" sz="3600" b="1" dirty="0" err="1">
                <a:cs typeface="Traditional Arabic" pitchFamily="18" charset="-78"/>
              </a:rPr>
              <a:t>kesejahteraan</a:t>
            </a:r>
            <a:r>
              <a:rPr lang="en-US" sz="3600" b="1" dirty="0">
                <a:cs typeface="Traditional Arabic" pitchFamily="18" charset="-78"/>
              </a:rPr>
              <a:t> </a:t>
            </a:r>
            <a:r>
              <a:rPr lang="en-US" sz="3600" b="1" dirty="0" err="1">
                <a:cs typeface="Traditional Arabic" pitchFamily="18" charset="-78"/>
              </a:rPr>
              <a:t>ke</a:t>
            </a:r>
            <a:r>
              <a:rPr lang="en-US" sz="3600" b="1" dirty="0">
                <a:cs typeface="Traditional Arabic" pitchFamily="18" charset="-78"/>
              </a:rPr>
              <a:t> </a:t>
            </a:r>
            <a:r>
              <a:rPr lang="en-US" sz="3600" b="1" dirty="0" err="1">
                <a:cs typeface="Traditional Arabic" pitchFamily="18" charset="-78"/>
              </a:rPr>
              <a:t>atas</a:t>
            </a:r>
            <a:r>
              <a:rPr lang="en-US" sz="3600" b="1" dirty="0">
                <a:cs typeface="Traditional Arabic" pitchFamily="18" charset="-78"/>
              </a:rPr>
              <a:t> penghulu kami (Nabi) Muhammad (SAW) </a:t>
            </a:r>
            <a:r>
              <a:rPr lang="en-US" sz="3600" b="1" dirty="0" err="1">
                <a:cs typeface="Traditional Arabic" pitchFamily="18" charset="-78"/>
              </a:rPr>
              <a:t>serta</a:t>
            </a:r>
            <a:r>
              <a:rPr lang="en-US" sz="3600" b="1" dirty="0">
                <a:cs typeface="Traditional Arabic" pitchFamily="18" charset="-78"/>
              </a:rPr>
              <a:t> </a:t>
            </a:r>
            <a:r>
              <a:rPr lang="en-US" sz="3600" b="1" dirty="0" err="1">
                <a:cs typeface="Traditional Arabic" pitchFamily="18" charset="-78"/>
              </a:rPr>
              <a:t>ke</a:t>
            </a:r>
            <a:r>
              <a:rPr lang="en-US" sz="3600" b="1" dirty="0">
                <a:cs typeface="Traditional Arabic" pitchFamily="18" charset="-78"/>
              </a:rPr>
              <a:t> </a:t>
            </a:r>
            <a:r>
              <a:rPr lang="en-US" sz="3600" b="1" dirty="0" err="1">
                <a:cs typeface="Traditional Arabic" pitchFamily="18" charset="-78"/>
              </a:rPr>
              <a:t>atas</a:t>
            </a:r>
            <a:r>
              <a:rPr lang="en-US" sz="3600" b="1" dirty="0">
                <a:cs typeface="Traditional Arabic" pitchFamily="18" charset="-78"/>
              </a:rPr>
              <a:t> </a:t>
            </a:r>
            <a:r>
              <a:rPr lang="en-US" sz="3600" b="1" dirty="0" err="1">
                <a:cs typeface="Traditional Arabic" pitchFamily="18" charset="-78"/>
              </a:rPr>
              <a:t>keluarganya</a:t>
            </a:r>
            <a:r>
              <a:rPr lang="en-US" sz="3600" b="1" dirty="0">
                <a:cs typeface="Traditional Arabic" pitchFamily="18" charset="-78"/>
              </a:rPr>
              <a:t> dan </a:t>
            </a:r>
            <a:r>
              <a:rPr lang="en-US" sz="3600" b="1" dirty="0" err="1">
                <a:cs typeface="Traditional Arabic" pitchFamily="18" charset="-78"/>
              </a:rPr>
              <a:t>seluruh</a:t>
            </a:r>
            <a:r>
              <a:rPr lang="en-US" sz="3600" b="1" dirty="0">
                <a:cs typeface="Traditional Arabic" pitchFamily="18" charset="-78"/>
              </a:rPr>
              <a:t> para </a:t>
            </a:r>
            <a:r>
              <a:rPr lang="en-US" sz="3600" b="1" dirty="0" err="1">
                <a:cs typeface="Traditional Arabic" pitchFamily="18" charset="-78"/>
              </a:rPr>
              <a:t>sahabatnya</a:t>
            </a:r>
            <a:endParaRPr lang="en-US" sz="3600" b="1" dirty="0">
              <a:cs typeface="Traditional Arabic" pitchFamily="18" charset="-78"/>
            </a:endParaRPr>
          </a:p>
        </p:txBody>
      </p:sp>
    </p:spTree>
    <p:extLst>
      <p:ext uri="{BB962C8B-B14F-4D97-AF65-F5344CB8AC3E}">
        <p14:creationId xmlns:p14="http://schemas.microsoft.com/office/powerpoint/2010/main" val="1921565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11"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12" name="Rectangle 4"/>
          <p:cNvSpPr txBox="1">
            <a:spLocks noChangeArrowheads="1"/>
          </p:cNvSpPr>
          <p:nvPr/>
        </p:nvSpPr>
        <p:spPr>
          <a:xfrm>
            <a:off x="381355" y="1819196"/>
            <a:ext cx="8534400" cy="2114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600" b="1" dirty="0">
                <a:solidFill>
                  <a:srgbClr val="FFFF00"/>
                </a:solidFill>
                <a:latin typeface="Traditional Arabic" pitchFamily="18" charset="-78"/>
                <a:cs typeface="Traditional Arabic" pitchFamily="18" charset="-78"/>
              </a:rPr>
              <a:t>اتَّقُوْا اللهَ،</a:t>
            </a:r>
            <a:endParaRPr lang="en-US" sz="6600" b="1" dirty="0">
              <a:solidFill>
                <a:srgbClr val="FFFF00"/>
              </a:solidFill>
              <a:latin typeface="Traditional Arabic" pitchFamily="18" charset="-78"/>
              <a:cs typeface="Traditional Arabic" pitchFamily="18" charset="-78"/>
            </a:endParaRPr>
          </a:p>
          <a:p>
            <a:pPr algn="ctr" rtl="1"/>
            <a:r>
              <a:rPr lang="ar-SA" sz="6600" b="1" dirty="0">
                <a:solidFill>
                  <a:srgbClr val="FFFF00"/>
                </a:solidFill>
                <a:latin typeface="Traditional Arabic" pitchFamily="18" charset="-78"/>
                <a:cs typeface="Traditional Arabic" pitchFamily="18" charset="-78"/>
              </a:rPr>
              <a:t> وَكُونُوا مَعَ الصَّادِقِينَ</a:t>
            </a:r>
            <a:endParaRPr lang="ru-RU" sz="6600" dirty="0">
              <a:solidFill>
                <a:srgbClr val="FFFF00"/>
              </a:solidFill>
              <a:cs typeface="Traditional Arabic" pitchFamily="18" charset="-78"/>
            </a:endParaRPr>
          </a:p>
        </p:txBody>
      </p:sp>
      <p:sp>
        <p:nvSpPr>
          <p:cNvPr id="13" name="Rectangle 4"/>
          <p:cNvSpPr txBox="1">
            <a:spLocks noChangeArrowheads="1"/>
          </p:cNvSpPr>
          <p:nvPr/>
        </p:nvSpPr>
        <p:spPr>
          <a:xfrm>
            <a:off x="381355" y="3940568"/>
            <a:ext cx="8534400" cy="3047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3600" b="1" dirty="0" err="1">
                <a:cs typeface="Traditional Arabic" pitchFamily="18" charset="-78"/>
              </a:rPr>
              <a:t>Bertaqwalah</a:t>
            </a:r>
            <a:r>
              <a:rPr lang="en-US" sz="3600" b="1" dirty="0">
                <a:cs typeface="Traditional Arabic" pitchFamily="18" charset="-78"/>
              </a:rPr>
              <a:t> </a:t>
            </a:r>
            <a:r>
              <a:rPr lang="en-US" sz="3600" b="1" dirty="0" err="1">
                <a:cs typeface="Traditional Arabic" pitchFamily="18" charset="-78"/>
              </a:rPr>
              <a:t>kamu</a:t>
            </a:r>
            <a:r>
              <a:rPr lang="en-US" sz="3600" b="1" dirty="0">
                <a:cs typeface="Traditional Arabic" pitchFamily="18" charset="-78"/>
              </a:rPr>
              <a:t> </a:t>
            </a:r>
            <a:r>
              <a:rPr lang="en-US" sz="3600" b="1" dirty="0" err="1">
                <a:cs typeface="Traditional Arabic" pitchFamily="18" charset="-78"/>
              </a:rPr>
              <a:t>kepada</a:t>
            </a:r>
            <a:r>
              <a:rPr lang="en-US" sz="3600" b="1" dirty="0">
                <a:cs typeface="Traditional Arabic" pitchFamily="18" charset="-78"/>
              </a:rPr>
              <a:t> Allah, dan </a:t>
            </a:r>
            <a:r>
              <a:rPr lang="en-US" sz="3600" b="1" dirty="0" err="1">
                <a:cs typeface="Traditional Arabic" pitchFamily="18" charset="-78"/>
              </a:rPr>
              <a:t>hendaklah</a:t>
            </a:r>
            <a:r>
              <a:rPr lang="en-US" sz="3600" b="1" dirty="0">
                <a:cs typeface="Traditional Arabic" pitchFamily="18" charset="-78"/>
              </a:rPr>
              <a:t> </a:t>
            </a:r>
            <a:r>
              <a:rPr lang="en-US" sz="3600" b="1" dirty="0" err="1">
                <a:cs typeface="Traditional Arabic" pitchFamily="18" charset="-78"/>
              </a:rPr>
              <a:t>kamu</a:t>
            </a:r>
            <a:r>
              <a:rPr lang="en-US" sz="3600" b="1" dirty="0">
                <a:cs typeface="Traditional Arabic" pitchFamily="18" charset="-78"/>
              </a:rPr>
              <a:t> </a:t>
            </a:r>
            <a:r>
              <a:rPr lang="en-US" sz="3600" b="1" dirty="0" err="1">
                <a:cs typeface="Traditional Arabic" pitchFamily="18" charset="-78"/>
              </a:rPr>
              <a:t>bersama-sama</a:t>
            </a:r>
            <a:r>
              <a:rPr lang="en-US" sz="3600" b="1" dirty="0">
                <a:cs typeface="Traditional Arabic" pitchFamily="18" charset="-78"/>
              </a:rPr>
              <a:t> orang-orang yang </a:t>
            </a:r>
            <a:r>
              <a:rPr lang="en-US" sz="3600" b="1" dirty="0" err="1">
                <a:cs typeface="Traditional Arabic" pitchFamily="18" charset="-78"/>
              </a:rPr>
              <a:t>benar</a:t>
            </a:r>
            <a:r>
              <a:rPr lang="en-US" sz="3600" b="1" dirty="0">
                <a:cs typeface="Traditional Arabic" pitchFamily="18" charset="-78"/>
              </a:rPr>
              <a:t>.</a:t>
            </a:r>
          </a:p>
        </p:txBody>
      </p:sp>
      <p:sp>
        <p:nvSpPr>
          <p:cNvPr id="14" name="Rectangle 13"/>
          <p:cNvSpPr/>
          <p:nvPr/>
        </p:nvSpPr>
        <p:spPr>
          <a:xfrm>
            <a:off x="1525066" y="846288"/>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PESANAN TAKWA</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2748881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6"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7" name="Rectangle 6"/>
          <p:cNvSpPr/>
          <p:nvPr/>
        </p:nvSpPr>
        <p:spPr>
          <a:xfrm>
            <a:off x="416115" y="259248"/>
            <a:ext cx="8258175" cy="1569660"/>
          </a:xfrm>
          <a:prstGeom prst="rect">
            <a:avLst/>
          </a:prstGeom>
          <a:solidFill>
            <a:schemeClr val="accent4"/>
          </a:solidFill>
        </p:spPr>
        <p:txBody>
          <a:bodyPr wrap="square" lIns="91440" tIns="45720" rIns="91440" bIns="45720">
            <a:spAutoFit/>
          </a:bodyPr>
          <a:lstStyle/>
          <a:p>
            <a:pPr algn="ctr"/>
            <a:r>
              <a:rPr lang="ms-MY" sz="3200" dirty="0">
                <a:solidFill>
                  <a:schemeClr val="bg1"/>
                </a:solidFill>
                <a:latin typeface="+mj-lt"/>
              </a:rPr>
              <a:t>Diantara kesempurnaan solat adalah dengan menjaga dan meluruskan saf dalam solat berjemaah.</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endParaRPr>
          </a:p>
        </p:txBody>
      </p:sp>
      <p:sp>
        <p:nvSpPr>
          <p:cNvPr id="8" name="Rectangle 7"/>
          <p:cNvSpPr/>
          <p:nvPr/>
        </p:nvSpPr>
        <p:spPr>
          <a:xfrm>
            <a:off x="609600" y="2209800"/>
            <a:ext cx="7772400" cy="584775"/>
          </a:xfrm>
          <a:prstGeom prst="rect">
            <a:avLst/>
          </a:prstGeom>
          <a:noFill/>
          <a:ln>
            <a:solidFill>
              <a:schemeClr val="bg1"/>
            </a:solidFill>
          </a:ln>
        </p:spPr>
        <p:txBody>
          <a:bodyPr wrap="square" lIns="91440" tIns="45720" rIns="91440" bIns="45720">
            <a:spAutoFit/>
          </a:bodyPr>
          <a:lstStyle/>
          <a:p>
            <a:r>
              <a:rPr lang="en-US" sz="3200" dirty="0" err="1">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3200" dirty="0" err="1">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32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solidFill>
                <a:srgbClr val="FF9933"/>
              </a:solidFill>
            </a:endParaRPr>
          </a:p>
        </p:txBody>
      </p:sp>
      <p:sp>
        <p:nvSpPr>
          <p:cNvPr id="9" name="Rectangle 8"/>
          <p:cNvSpPr/>
          <p:nvPr/>
        </p:nvSpPr>
        <p:spPr>
          <a:xfrm>
            <a:off x="447675" y="2971800"/>
            <a:ext cx="8382000" cy="1938992"/>
          </a:xfrm>
          <a:prstGeom prst="rect">
            <a:avLst/>
          </a:prstGeom>
          <a:noFill/>
        </p:spPr>
        <p:txBody>
          <a:bodyPr wrap="square" lIns="91440" tIns="45720" rIns="91440" bIns="45720">
            <a:spAutoFit/>
          </a:bodyPr>
          <a:lstStyle/>
          <a:p>
            <a:pPr algn="ctr" rtl="1"/>
            <a:r>
              <a:rPr lang="ar-SA" sz="6000" b="1" dirty="0">
                <a:latin typeface="Traditional Arabic" pitchFamily="18" charset="-78"/>
                <a:cs typeface="Traditional Arabic" pitchFamily="18" charset="-78"/>
              </a:rPr>
              <a:t>سَوُّوْا صُفُوْفَكُمْ، فَإِنَّ تَسْوِيَةَ الصُّفُوْفِ مِنْ تَمَامِ الصَّلَاةِ</a:t>
            </a:r>
            <a:endParaRPr lang="en-US" sz="6000" dirty="0">
              <a:latin typeface="Traditional Arabic" pitchFamily="18" charset="-78"/>
              <a:cs typeface="Traditional Arabic" pitchFamily="18" charset="-78"/>
            </a:endParaRPr>
          </a:p>
        </p:txBody>
      </p:sp>
      <p:sp>
        <p:nvSpPr>
          <p:cNvPr id="10" name="Rectangle 9"/>
          <p:cNvSpPr/>
          <p:nvPr/>
        </p:nvSpPr>
        <p:spPr>
          <a:xfrm>
            <a:off x="428625" y="4800600"/>
            <a:ext cx="8382000" cy="1754326"/>
          </a:xfrm>
          <a:prstGeom prst="rect">
            <a:avLst/>
          </a:prstGeom>
          <a:noFill/>
        </p:spPr>
        <p:txBody>
          <a:bodyPr wrap="square" lIns="91440" tIns="45720" rIns="91440" bIns="45720">
            <a:spAutoFit/>
          </a:bodyPr>
          <a:lstStyle/>
          <a:p>
            <a:pPr algn="ctr"/>
            <a:r>
              <a:rPr lang="en-US" sz="3600" i="1" dirty="0">
                <a:solidFill>
                  <a:srgbClr val="FF0000"/>
                </a:solidFill>
                <a:latin typeface="Arial" pitchFamily="34" charset="0"/>
                <a:cs typeface="Arial" pitchFamily="34" charset="0"/>
              </a:rPr>
              <a:t>“</a:t>
            </a:r>
            <a:r>
              <a:rPr lang="en-US" sz="3600" i="1" dirty="0" err="1">
                <a:solidFill>
                  <a:srgbClr val="FF0000"/>
                </a:solidFill>
                <a:latin typeface="Arial" pitchFamily="34" charset="0"/>
                <a:cs typeface="Arial" pitchFamily="34" charset="0"/>
              </a:rPr>
              <a:t>Luruskanlah</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saf-saf</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kamu</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kerana</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sesungguhnya</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meluruskan</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saf</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itu</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termasuk</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kesempurnaan</a:t>
            </a:r>
            <a:r>
              <a:rPr lang="en-US" sz="3600" i="1" dirty="0">
                <a:solidFill>
                  <a:srgbClr val="FF0000"/>
                </a:solidFill>
                <a:latin typeface="Arial" pitchFamily="34" charset="0"/>
                <a:cs typeface="Arial" pitchFamily="34" charset="0"/>
              </a:rPr>
              <a:t> </a:t>
            </a:r>
            <a:r>
              <a:rPr lang="en-US" sz="3600" i="1" dirty="0" err="1">
                <a:solidFill>
                  <a:srgbClr val="FF0000"/>
                </a:solidFill>
                <a:latin typeface="Arial" pitchFamily="34" charset="0"/>
                <a:cs typeface="Arial" pitchFamily="34" charset="0"/>
              </a:rPr>
              <a:t>solat</a:t>
            </a:r>
            <a:r>
              <a:rPr lang="en-US" sz="3600" i="1" dirty="0">
                <a:solidFill>
                  <a:srgbClr val="FF0000"/>
                </a:solidFill>
                <a:latin typeface="Arial" pitchFamily="34" charset="0"/>
                <a:cs typeface="Arial" pitchFamily="34" charset="0"/>
              </a:rPr>
              <a:t>”.</a:t>
            </a:r>
            <a:endParaRPr lang="en-U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65512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16"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17" name="Rectangle 16"/>
          <p:cNvSpPr/>
          <p:nvPr/>
        </p:nvSpPr>
        <p:spPr>
          <a:xfrm>
            <a:off x="533400" y="762000"/>
            <a:ext cx="7772400" cy="707886"/>
          </a:xfrm>
          <a:prstGeom prst="rect">
            <a:avLst/>
          </a:prstGeom>
          <a:noFill/>
          <a:ln>
            <a:noFill/>
          </a:ln>
        </p:spPr>
        <p:txBody>
          <a:bodyPr wrap="square" lIns="91440" tIns="45720" rIns="91440" bIns="45720">
            <a:spAutoFit/>
          </a:bodyPr>
          <a:lstStyle/>
          <a:p>
            <a:pPr algn="ctr"/>
            <a:r>
              <a:rPr lang="en-US" sz="4000" dirty="0" err="1">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40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4000" dirty="0">
              <a:solidFill>
                <a:srgbClr val="FF9933"/>
              </a:solidFill>
            </a:endParaRPr>
          </a:p>
        </p:txBody>
      </p:sp>
      <p:sp>
        <p:nvSpPr>
          <p:cNvPr id="18" name="Rectangle 17"/>
          <p:cNvSpPr/>
          <p:nvPr/>
        </p:nvSpPr>
        <p:spPr>
          <a:xfrm>
            <a:off x="228600" y="1828800"/>
            <a:ext cx="8382000" cy="3046988"/>
          </a:xfrm>
          <a:prstGeom prst="rect">
            <a:avLst/>
          </a:prstGeom>
          <a:noFill/>
        </p:spPr>
        <p:txBody>
          <a:bodyPr wrap="square" lIns="91440" tIns="45720" rIns="91440" bIns="45720">
            <a:spAutoFit/>
          </a:bodyPr>
          <a:lstStyle/>
          <a:p>
            <a:pPr algn="ctr" rtl="1"/>
            <a:r>
              <a:rPr lang="ms-MY" sz="4800" b="1" dirty="0">
                <a:solidFill>
                  <a:srgbClr val="C00000"/>
                </a:solidFill>
                <a:latin typeface="Arial" pitchFamily="34" charset="0"/>
                <a:cs typeface="Arial" pitchFamily="34" charset="0"/>
              </a:rPr>
              <a:t>berada dalam satu garisan lurus dengan menyamakan kedudukan tumit jemaah kiri dan kanan. </a:t>
            </a:r>
            <a:endParaRPr lang="en-US" sz="4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27888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
        <p:nvSpPr>
          <p:cNvPr id="3" name="Rectangle 2"/>
          <p:cNvSpPr/>
          <p:nvPr/>
        </p:nvSpPr>
        <p:spPr>
          <a:xfrm>
            <a:off x="263652" y="4434966"/>
            <a:ext cx="8651748" cy="2308324"/>
          </a:xfrm>
          <a:prstGeom prst="rect">
            <a:avLst/>
          </a:prstGeom>
          <a:solidFill>
            <a:srgbClr val="4A9A0E"/>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dan</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para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(Muhammad SAW).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orang-orang yang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serta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salam</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sejahtera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keatasnya</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sepenuhnya”v</a:t>
            </a:r>
            <a:endPar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endParaRPr>
          </a:p>
        </p:txBody>
      </p:sp>
      <p:sp>
        <p:nvSpPr>
          <p:cNvPr id="6" name="Round Diagonal Corner Rectangle 5"/>
          <p:cNvSpPr/>
          <p:nvPr/>
        </p:nvSpPr>
        <p:spPr>
          <a:xfrm>
            <a:off x="2362200" y="144016"/>
            <a:ext cx="6048672" cy="1224136"/>
          </a:xfrm>
          <a:prstGeom prst="round2DiagRect">
            <a:avLst>
              <a:gd name="adj1" fmla="val 14211"/>
              <a:gd name="adj2" fmla="val 0"/>
            </a:avLst>
          </a:prstGeom>
          <a:gradFill flip="none" rotWithShape="1">
            <a:gsLst>
              <a:gs pos="0">
                <a:srgbClr val="33CC33">
                  <a:shade val="30000"/>
                  <a:satMod val="115000"/>
                </a:srgbClr>
              </a:gs>
              <a:gs pos="7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atas</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junjungan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mulia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a:t>
            </a:r>
          </a:p>
        </p:txBody>
      </p:sp>
      <p:sp>
        <p:nvSpPr>
          <p:cNvPr id="7" name="Notched Right Arrow 6"/>
          <p:cNvSpPr/>
          <p:nvPr/>
        </p:nvSpPr>
        <p:spPr>
          <a:xfrm>
            <a:off x="255185" y="0"/>
            <a:ext cx="2249238" cy="1512168"/>
          </a:xfrm>
          <a:prstGeom prst="notchedRightArrow">
            <a:avLst>
              <a:gd name="adj1" fmla="val 41162"/>
              <a:gd name="adj2" fmla="val 50000"/>
            </a:avLst>
          </a:prstGeom>
          <a:solidFill>
            <a:schemeClr val="tx2"/>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5986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5" name="Rectangle 4"/>
          <p:cNvSpPr txBox="1">
            <a:spLocks noChangeArrowheads="1"/>
          </p:cNvSpPr>
          <p:nvPr/>
        </p:nvSpPr>
        <p:spPr>
          <a:xfrm>
            <a:off x="880533" y="683074"/>
            <a:ext cx="7524328" cy="681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n w="12700">
                  <a:solidFill>
                    <a:sysClr val="windowText" lastClr="000000"/>
                  </a:solidFill>
                </a:ln>
                <a:solidFill>
                  <a:srgbClr val="FF9933"/>
                </a:solidFill>
                <a:effectLst>
                  <a:glow rad="101600">
                    <a:schemeClr val="tx1">
                      <a:alpha val="60000"/>
                    </a:schemeClr>
                  </a:glow>
                  <a:outerShdw blurRad="38100" dist="38100" dir="2700000" algn="tl">
                    <a:srgbClr val="000000">
                      <a:alpha val="43137"/>
                    </a:srgbClr>
                  </a:outerShdw>
                </a:effectLst>
                <a:latin typeface="Arial Black" pitchFamily="34" charset="0"/>
              </a:rPr>
              <a:t>PUJIAN KEPADA ALLAH SWT</a:t>
            </a:r>
            <a:endParaRPr lang="ru-RU" sz="3600" dirty="0">
              <a:solidFill>
                <a:srgbClr val="FF9933"/>
              </a:solidFill>
            </a:endParaRPr>
          </a:p>
        </p:txBody>
      </p:sp>
      <p:sp>
        <p:nvSpPr>
          <p:cNvPr id="8" name="Rectangle 4"/>
          <p:cNvSpPr txBox="1">
            <a:spLocks noChangeArrowheads="1"/>
          </p:cNvSpPr>
          <p:nvPr/>
        </p:nvSpPr>
        <p:spPr>
          <a:xfrm>
            <a:off x="304800" y="1600200"/>
            <a:ext cx="8514928" cy="3352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000" b="1" dirty="0">
                <a:solidFill>
                  <a:srgbClr val="FFFF00"/>
                </a:solidFill>
                <a:latin typeface="Traditional Arabic" pitchFamily="18" charset="-78"/>
                <a:cs typeface="Traditional Arabic" pitchFamily="18" charset="-78"/>
              </a:rPr>
              <a:t>الْحَمْدُ للهِ الْقَائِلِ: وَمِنْ ءآيٰتِهِ أَن خَلَقَ لَكُم مِّنْ أَنْفُسِكُمْ أَزْوٰجًا لِّتَسْكُنُوْا إِلَيْهَا</a:t>
            </a:r>
            <a:endParaRPr lang="en-US" sz="6000" dirty="0">
              <a:solidFill>
                <a:srgbClr val="FFFF00"/>
              </a:solidFill>
              <a:latin typeface="Traditional Arabic" pitchFamily="18" charset="-78"/>
              <a:cs typeface="Traditional Arabic" pitchFamily="18" charset="-78"/>
            </a:endParaRPr>
          </a:p>
          <a:p>
            <a:pPr algn="ctr"/>
            <a:r>
              <a:rPr lang="ar-SA" sz="6000" b="1" dirty="0">
                <a:solidFill>
                  <a:srgbClr val="FFFF00"/>
                </a:solidFill>
                <a:latin typeface="Traditional Arabic" pitchFamily="18" charset="-78"/>
                <a:cs typeface="Traditional Arabic" pitchFamily="18" charset="-78"/>
              </a:rPr>
              <a:t> وَجَعَلَ بَيْنَكُم مَّوَدَّةً وَرَحْمَةً ۚ إِنَّ فِي ذٰلِكَ لَأَيٰتٍ لِّقَوْمٍ يَتَفَكَّرُوْنَ</a:t>
            </a:r>
            <a:endParaRPr lang="ru-RU" sz="6000" dirty="0">
              <a:solidFill>
                <a:srgbClr val="FFFF00"/>
              </a:solidFill>
              <a:cs typeface="Traditional Arabic" pitchFamily="18"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3" y="-93133"/>
            <a:ext cx="9131007" cy="6951133"/>
          </a:xfrm>
          <a:prstGeom prst="rect">
            <a:avLst/>
          </a:prstGeom>
        </p:spPr>
      </p:pic>
    </p:spTree>
    <p:extLst>
      <p:ext uri="{BB962C8B-B14F-4D97-AF65-F5344CB8AC3E}">
        <p14:creationId xmlns:p14="http://schemas.microsoft.com/office/powerpoint/2010/main" val="4072741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5"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6" name="Title 1"/>
          <p:cNvSpPr txBox="1">
            <a:spLocks/>
          </p:cNvSpPr>
          <p:nvPr/>
        </p:nvSpPr>
        <p:spPr>
          <a:xfrm>
            <a:off x="311002" y="762000"/>
            <a:ext cx="8534400" cy="2743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defRPr/>
            </a:pP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r>
            <a:br>
              <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b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dirty="0" err="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لمُسلِمِينَ</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 الأَحيَاءِ مِنهُم وَالأَموَات</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dirty="0">
                <a:solidFill>
                  <a:prstClr val="black"/>
                </a:solidFill>
                <a:effectLst>
                  <a:outerShdw blurRad="38100" dist="38100" dir="2700000" algn="tl">
                    <a:srgbClr val="000000">
                      <a:alpha val="43137"/>
                    </a:srgbClr>
                  </a:outerShdw>
                </a:effectLst>
                <a:cs typeface="Arial" panose="020B0604020202020204" pitchFamily="34" charset="0"/>
              </a:rPr>
              <a:t> </a:t>
            </a:r>
            <a:r>
              <a:rPr lang="ar-SA" sz="5400" dirty="0">
                <a:solidFill>
                  <a:prstClr val="black"/>
                </a:solidFill>
                <a:effectLst>
                  <a:outerShdw blurRad="38100" dist="38100" dir="2700000" algn="tl">
                    <a:srgbClr val="000000">
                      <a:alpha val="43137"/>
                    </a:srgbClr>
                  </a:outerShdw>
                </a:effectLst>
                <a:cs typeface="Arial" panose="020B0604020202020204" pitchFamily="34" charset="0"/>
              </a:rPr>
              <a:t/>
            </a:r>
            <a:br>
              <a:rPr lang="ar-SA" sz="5400" dirty="0">
                <a:solidFill>
                  <a:prstClr val="black"/>
                </a:solidFill>
                <a:effectLst>
                  <a:outerShdw blurRad="38100" dist="38100" dir="2700000" algn="tl">
                    <a:srgbClr val="000000">
                      <a:alpha val="43137"/>
                    </a:srgbClr>
                  </a:outerShdw>
                </a:effectLst>
                <a:cs typeface="Arial" panose="020B0604020202020204" pitchFamily="34" charset="0"/>
              </a:rPr>
            </a:b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ُجِيبُ الدَّعَوَات</a:t>
            </a:r>
            <a:r>
              <a:rPr lang="ar-SA"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349102" y="3581400"/>
            <a:ext cx="8458200" cy="310854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defRPr/>
            </a:pP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anose="020B0604020202020204" pitchFamily="34" charset="0"/>
              </a:rPr>
              <a:t> </a:t>
            </a:r>
            <a:endParaRPr lang="en-US"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anose="020B0604020202020204" pitchFamily="34" charset="0"/>
            </a:endParaRPr>
          </a:p>
          <a:p>
            <a:pPr lvl="0" algn="ctr">
              <a:defRPr/>
            </a:pP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Mukminin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Mukminat</a:t>
            </a:r>
            <a:r>
              <a:rPr lang="en-US"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meninggal</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800" b="1" dirty="0">
                <a:ln>
                  <a:solidFill>
                    <a:sysClr val="windowText" lastClr="000000"/>
                  </a:solidFill>
                </a:ln>
                <a:solidFill>
                  <a:schemeClr val="bg2"/>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3433104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9" name="Title 1"/>
          <p:cNvSpPr txBox="1">
            <a:spLocks/>
          </p:cNvSpPr>
          <p:nvPr/>
        </p:nvSpPr>
        <p:spPr>
          <a:xfrm>
            <a:off x="247650" y="838200"/>
            <a:ext cx="8686800" cy="5599043"/>
          </a:xfrm>
          <a:prstGeom prst="rect">
            <a:avLst/>
          </a:prstGeom>
          <a:solidFill>
            <a:schemeClr val="accent5"/>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defRPr/>
            </a:pPr>
            <a:r>
              <a:rPr lang="en-US" sz="6000" b="1" dirty="0">
                <a:solidFill>
                  <a:schemeClr val="accent4">
                    <a:lumMod val="50000"/>
                  </a:schemeClr>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اللَّهُمَّ ادْفَعْ عَنَّا الْبَلاءَ وَالْوَبَاءَ وَالْفَحْشَاءَ</a:t>
            </a:r>
            <a:r>
              <a:rPr lang="en-US" sz="6000" b="1" dirty="0">
                <a:solidFill>
                  <a:schemeClr val="bg1"/>
                </a:solidFill>
                <a:latin typeface="Traditional Arabic" pitchFamily="18" charset="-78"/>
                <a:cs typeface="Traditional Arabic" pitchFamily="18" charset="-78"/>
              </a:rPr>
              <a:t> </a:t>
            </a:r>
            <a:br>
              <a:rPr lang="en-US" sz="6000" b="1" dirty="0">
                <a:solidFill>
                  <a:schemeClr val="bg1"/>
                </a:solidFill>
                <a:latin typeface="Traditional Arabic" pitchFamily="18" charset="-78"/>
                <a:cs typeface="Traditional Arabic" pitchFamily="18" charset="-78"/>
              </a:rPr>
            </a:br>
            <a:r>
              <a:rPr lang="ar-SA" sz="6000" b="1" dirty="0">
                <a:solidFill>
                  <a:schemeClr val="bg1"/>
                </a:solidFill>
                <a:latin typeface="Traditional Arabic" pitchFamily="18" charset="-78"/>
                <a:cs typeface="Traditional Arabic" pitchFamily="18" charset="-78"/>
              </a:rPr>
              <a:t>مَا لا يَصْرِفُهُ غَيْرُكَ. اللَّهُمَّ إِنَّا نَعُوذُ بِكَ مِنَ</a:t>
            </a:r>
            <a:r>
              <a:rPr lang="en-US" sz="6000" b="1" dirty="0">
                <a:solidFill>
                  <a:schemeClr val="bg1"/>
                </a:solidFill>
                <a:latin typeface="Traditional Arabic" pitchFamily="18" charset="-78"/>
                <a:cs typeface="Traditional Arabic" pitchFamily="18" charset="-78"/>
              </a:rPr>
              <a:t/>
            </a:r>
            <a:br>
              <a:rPr lang="en-US" sz="6000" b="1" dirty="0">
                <a:solidFill>
                  <a:schemeClr val="bg1"/>
                </a:solidFill>
                <a:latin typeface="Traditional Arabic" pitchFamily="18" charset="-78"/>
                <a:cs typeface="Traditional Arabic" pitchFamily="18" charset="-78"/>
              </a:rPr>
            </a:br>
            <a:r>
              <a:rPr lang="ar-SA" sz="6000" b="1" dirty="0">
                <a:solidFill>
                  <a:schemeClr val="bg1"/>
                </a:solidFill>
                <a:latin typeface="Traditional Arabic" pitchFamily="18" charset="-78"/>
                <a:cs typeface="Traditional Arabic" pitchFamily="18" charset="-78"/>
              </a:rPr>
              <a:t>البَرَصِ وَالْجُنُونِ وَالْجُذَامِ </a:t>
            </a:r>
            <a:endParaRPr lang="en-US" sz="6000" b="1" dirty="0">
              <a:solidFill>
                <a:schemeClr val="bg1"/>
              </a:solidFill>
              <a:latin typeface="Traditional Arabic" pitchFamily="18" charset="-78"/>
              <a:cs typeface="Traditional Arabic" pitchFamily="18" charset="-78"/>
            </a:endParaRPr>
          </a:p>
          <a:p>
            <a:pPr algn="ctr" rtl="1">
              <a:defRPr/>
            </a:pPr>
            <a:r>
              <a:rPr lang="ar-SA" sz="6000" b="1" dirty="0">
                <a:solidFill>
                  <a:schemeClr val="bg1"/>
                </a:solidFill>
                <a:latin typeface="Traditional Arabic" pitchFamily="18" charset="-78"/>
                <a:cs typeface="Traditional Arabic" pitchFamily="18" charset="-78"/>
              </a:rPr>
              <a:t>وَمِن سَيِّئِ الأَسْقَامِ</a:t>
            </a:r>
            <a:r>
              <a:rPr lang="en-US" sz="6000" b="1" dirty="0">
                <a:solidFill>
                  <a:schemeClr val="bg1"/>
                </a:solidFill>
                <a:latin typeface="Traditional Arabic" pitchFamily="18" charset="-78"/>
                <a:cs typeface="Traditional Arabic" pitchFamily="18" charset="-78"/>
              </a:rPr>
              <a:t>.</a:t>
            </a:r>
            <a:br>
              <a:rPr lang="en-US" sz="6000" b="1" dirty="0">
                <a:solidFill>
                  <a:schemeClr val="bg1"/>
                </a:solidFill>
                <a:latin typeface="Traditional Arabic" pitchFamily="18" charset="-78"/>
                <a:cs typeface="Traditional Arabic" pitchFamily="18" charset="-78"/>
              </a:rPr>
            </a:br>
            <a:r>
              <a:rPr lang="ar-SA" sz="6000" b="1" dirty="0">
                <a:solidFill>
                  <a:schemeClr val="bg1"/>
                </a:solidFill>
                <a:latin typeface="Traditional Arabic" pitchFamily="18" charset="-78"/>
                <a:cs typeface="Traditional Arabic" pitchFamily="18" charset="-78"/>
              </a:rPr>
              <a:t> اللَّهُمَّ اشْفِ مَرْضَانَا وَارْحَمْ مَّوْتَانَا،</a:t>
            </a:r>
            <a:endParaRPr lang="en-US" sz="6000" b="1" dirty="0">
              <a:solidFill>
                <a:schemeClr val="bg1"/>
              </a:solidFill>
              <a:latin typeface="Traditional Arabic" pitchFamily="18" charset="-78"/>
              <a:cs typeface="Traditional Arabic" pitchFamily="18" charset="-78"/>
            </a:endParaRPr>
          </a:p>
          <a:p>
            <a:pPr algn="ctr" rtl="1">
              <a:defRPr/>
            </a:pPr>
            <a:r>
              <a:rPr lang="ar-SA" sz="6000" b="1" dirty="0">
                <a:solidFill>
                  <a:schemeClr val="bg1"/>
                </a:solidFill>
                <a:latin typeface="Traditional Arabic" pitchFamily="18" charset="-78"/>
                <a:cs typeface="Traditional Arabic" pitchFamily="18" charset="-78"/>
              </a:rPr>
              <a:t> وَالْطُفْ بِنَا</a:t>
            </a:r>
            <a:r>
              <a:rPr lang="en-US" sz="6000" b="1" dirty="0">
                <a:solidFill>
                  <a:schemeClr val="bg1"/>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فِيمَا نَزَلَ بِنَا.</a:t>
            </a:r>
            <a:endParaRPr lang="en-US" sz="6000" b="1" dirty="0">
              <a:solidFill>
                <a:schemeClr val="bg1"/>
              </a:solidFill>
            </a:endParaRPr>
          </a:p>
        </p:txBody>
      </p:sp>
    </p:spTree>
    <p:extLst>
      <p:ext uri="{BB962C8B-B14F-4D97-AF65-F5344CB8AC3E}">
        <p14:creationId xmlns:p14="http://schemas.microsoft.com/office/powerpoint/2010/main" val="231464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889067" cy="6858000"/>
          </a:xfrm>
          <a:prstGeom prst="rect">
            <a:avLst/>
          </a:prstGeom>
        </p:spPr>
      </p:pic>
    </p:spTree>
    <p:extLst>
      <p:ext uri="{BB962C8B-B14F-4D97-AF65-F5344CB8AC3E}">
        <p14:creationId xmlns:p14="http://schemas.microsoft.com/office/powerpoint/2010/main" val="360377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399572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Title 1"/>
          <p:cNvSpPr txBox="1">
            <a:spLocks/>
          </p:cNvSpPr>
          <p:nvPr/>
        </p:nvSpPr>
        <p:spPr>
          <a:xfrm>
            <a:off x="228600" y="304800"/>
            <a:ext cx="8763000" cy="6324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fontAlgn="base">
              <a:spcBef>
                <a:spcPct val="0"/>
              </a:spcBef>
              <a:spcAft>
                <a:spcPct val="0"/>
              </a:spcAft>
              <a:defRPr/>
            </a:pP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رَبَّنَا آتِنَا فِي الدُّنيَا حَسَنَةً و</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َفِي الآخِرَةِ حَسَنَةً و</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َقِنَا عَذَابَ النَّارِ. وَصَلَّى اللهُ عَل</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ى سَيِّدِنَا مُحَمَّدٍ و</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َعَل</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ى </a:t>
            </a:r>
            <a:r>
              <a:rPr lang="ar-EG" sz="5400" b="1" kern="1200" dirty="0" err="1">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آلِهِ</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وَصَحبِهِ وَسَلَّم</a:t>
            </a:r>
            <a:r>
              <a:rPr lang="ar-SA"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a:t>
            </a:r>
            <a:r>
              <a:rPr lang="ar-EG"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وَالحَمدُ للهِ رَبِّ العَالَمِينَ.</a:t>
            </a:r>
            <a:endParaRPr lang="en-US" sz="5400" b="1" kern="12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endParaRPr>
          </a:p>
          <a:p>
            <a:pPr algn="ctr" rtl="1" fontAlgn="base">
              <a:spcBef>
                <a:spcPct val="0"/>
              </a:spcBef>
              <a:spcAft>
                <a:spcPct val="0"/>
              </a:spcAft>
              <a:defRPr/>
            </a:pPr>
            <a:r>
              <a:rPr lang="en-US" sz="5400" kern="1200"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
            </a:r>
            <a:br>
              <a:rPr lang="en-US" sz="5400" kern="1200"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br>
            <a:r>
              <a:rPr lang="en-US" sz="4000" kern="1200"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4000" kern="1200"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br>
              <a:rPr lang="en-US" sz="4000" kern="1200"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b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epada</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ami </a:t>
            </a:r>
            <a:r>
              <a:rPr lang="en-US" sz="36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ebaikan</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 </a:t>
            </a:r>
            <a:r>
              <a:rPr lang="en-US" sz="36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unia </a:t>
            </a:r>
            <a:r>
              <a:rPr lang="en-US" sz="36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an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kern="120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3600" kern="120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6000" dirty="0"/>
          </a:p>
        </p:txBody>
      </p:sp>
    </p:spTree>
    <p:extLst>
      <p:ext uri="{BB962C8B-B14F-4D97-AF65-F5344CB8AC3E}">
        <p14:creationId xmlns:p14="http://schemas.microsoft.com/office/powerpoint/2010/main" val="3486324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Slide Number Placeholder 4"/>
          <p:cNvSpPr>
            <a:spLocks noGrp="1"/>
          </p:cNvSpPr>
          <p:nvPr>
            <p:ph type="sldNum" idx="12"/>
          </p:nvPr>
        </p:nvSpPr>
        <p:spPr>
          <a:xfrm>
            <a:off x="7899350" y="5464568"/>
            <a:ext cx="548700" cy="524800"/>
          </a:xfrm>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11022" cy="6858000"/>
          </a:xfrm>
          <a:prstGeom prst="rect">
            <a:avLst/>
          </a:prstGeom>
        </p:spPr>
      </p:pic>
    </p:spTree>
    <p:extLst>
      <p:ext uri="{BB962C8B-B14F-4D97-AF65-F5344CB8AC3E}">
        <p14:creationId xmlns:p14="http://schemas.microsoft.com/office/powerpoint/2010/main" val="543723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792"/>
            <a:ext cx="8686800" cy="2308324"/>
          </a:xfrm>
          <a:prstGeom prst="rect">
            <a:avLst/>
          </a:prstGeom>
          <a:noFill/>
          <a:effectLst>
            <a:innerShdw blurRad="63500" dist="50800" dir="18900000">
              <a:prstClr val="black">
                <a:alpha val="50000"/>
              </a:prstClr>
            </a:innerShdw>
          </a:effectLst>
        </p:spPr>
        <p:txBody>
          <a:bodyPr wrap="square" lIns="91440" tIns="45720" rIns="91440" bIns="45720">
            <a:spAutoFit/>
          </a:bodyPr>
          <a:lstStyle/>
          <a:p>
            <a:pPr algn="ctr"/>
            <a:r>
              <a:rPr lang="en-US" sz="3600" b="1" cap="all" spc="30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Bernard MT Condensed" pitchFamily="18" charset="0"/>
              </a:rPr>
              <a:t>LARANGAN MELAKSANAKAN SESUATU WAKAF TANPA KEBENARAN MAIDAM BAGI MENGELAKKAN DIMANIPULASI OLEH PIHAK YANG TIDAK BERTANGGUNGJAWAB</a:t>
            </a:r>
          </a:p>
        </p:txBody>
      </p:sp>
      <p:sp>
        <p:nvSpPr>
          <p:cNvPr id="3" name="Rectangle 2"/>
          <p:cNvSpPr/>
          <p:nvPr/>
        </p:nvSpPr>
        <p:spPr>
          <a:xfrm>
            <a:off x="152400" y="2356015"/>
            <a:ext cx="8839200" cy="4401205"/>
          </a:xfrm>
          <a:prstGeom prst="rect">
            <a:avLst/>
          </a:prstGeom>
          <a:noFill/>
        </p:spPr>
        <p:txBody>
          <a:bodyPr wrap="square" lIns="91440" tIns="45720" rIns="91440" bIns="45720">
            <a:spAutoFit/>
          </a:bodyPr>
          <a:lstStyle/>
          <a:p>
            <a:pPr algn="ctr"/>
            <a:r>
              <a:rPr lang="en-US" sz="2800" b="1" u="sng" spc="0"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Menurut</a:t>
            </a:r>
            <a:r>
              <a:rPr lang="en-US" sz="2800" b="1" u="sng"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2800" b="1" u="sng" spc="0"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Enakmen</a:t>
            </a:r>
            <a:r>
              <a:rPr lang="en-US" sz="2800" b="1" u="sng"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2800" b="1" u="sng" spc="0"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Wakaf</a:t>
            </a:r>
            <a:r>
              <a:rPr lang="en-US" sz="2800" b="1" u="sng"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(Terengganu) 2016, </a:t>
            </a:r>
            <a:r>
              <a:rPr lang="en-US" sz="2800" b="1" u="sng" spc="0"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Seksyen</a:t>
            </a:r>
            <a:r>
              <a:rPr lang="en-US" sz="2800" b="1" u="sng"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45</a:t>
            </a:r>
          </a:p>
          <a:p>
            <a:pPr algn="ctr"/>
            <a:endParaRPr lang="en-US" sz="2800" b="1" u="sng"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endParaRPr>
          </a:p>
          <a:p>
            <a:pPr algn="ct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Mana-mana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orang yang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mengurus</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mentadbir</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wakaf</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am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wakaf</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khas</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tanpa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kebenaran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bertulis</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daripada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majlis</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(MAIDAM)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adalah</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melakukan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sesuatu</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kesalahan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apabila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disabitkan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boleh</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dikenakan</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denda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yang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tidak</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melebihi</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lima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ribu</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ringgit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dihukum</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penjara</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selama</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tempoh</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tidak</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melebihi</a:t>
            </a:r>
            <a:r>
              <a:rPr lang="en-US" sz="3200" b="1"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 </a:t>
            </a:r>
          </a:p>
          <a:p>
            <a:pPr algn="ct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tiga</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tahun</a:t>
            </a:r>
            <a:r>
              <a:rPr lang="en-US" sz="3200" b="1"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latin typeface="Arial Narrow" pitchFamily="34" charset="0"/>
              </a:rPr>
              <a:t>atau</a:t>
            </a:r>
            <a:r>
              <a:rPr lang="en-US" sz="32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Narrow" pitchFamily="34" charset="0"/>
              </a:rPr>
              <a:t> </a:t>
            </a:r>
            <a:r>
              <a:rPr lang="en-US" sz="3200" b="1"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rPr>
              <a:t>kedua-duanya</a:t>
            </a:r>
            <a:endParaRPr lang="en-US" sz="3200" b="1"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Narrow" pitchFamily="34" charset="0"/>
            </a:endParaRPr>
          </a:p>
        </p:txBody>
      </p:sp>
    </p:spTree>
    <p:extLst>
      <p:ext uri="{BB962C8B-B14F-4D97-AF65-F5344CB8AC3E}">
        <p14:creationId xmlns:p14="http://schemas.microsoft.com/office/powerpoint/2010/main" val="331300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7" name="Rectangle 4"/>
          <p:cNvSpPr txBox="1">
            <a:spLocks noChangeArrowheads="1"/>
          </p:cNvSpPr>
          <p:nvPr/>
        </p:nvSpPr>
        <p:spPr>
          <a:xfrm>
            <a:off x="381000" y="228600"/>
            <a:ext cx="8201172" cy="6477000"/>
          </a:xfrm>
          <a:prstGeom prst="rect">
            <a:avLst/>
          </a:prstGeom>
          <a:solidFill>
            <a:schemeClr val="accent4"/>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sv-SE" sz="3300" b="1" dirty="0" smtClean="0">
                <a:latin typeface="+mn-lt"/>
                <a:cs typeface="Traditional Arabic" pitchFamily="18" charset="-78"/>
              </a:rPr>
              <a:t>Segala puji bagi Allah yang berfirman</a:t>
            </a:r>
            <a:r>
              <a:rPr lang="sv-SE" sz="3300" b="1" dirty="0">
                <a:latin typeface="+mn-lt"/>
                <a:cs typeface="Traditional Arabic" pitchFamily="18" charset="-78"/>
              </a:rPr>
              <a:t>: </a:t>
            </a:r>
            <a:r>
              <a:rPr lang="sv-SE" sz="3300" b="1" dirty="0" smtClean="0">
                <a:latin typeface="+mn-lt"/>
                <a:cs typeface="Traditional Arabic" pitchFamily="18" charset="-78"/>
              </a:rPr>
              <a:t>”Dan </a:t>
            </a:r>
            <a:r>
              <a:rPr lang="sv-SE" sz="3300" b="1" dirty="0">
                <a:latin typeface="+mn-lt"/>
                <a:cs typeface="Traditional Arabic" pitchFamily="18" charset="-78"/>
              </a:rPr>
              <a:t>di antara tanda-tanda yang membuktikan kekuasaannya dan rahmatNya, bahawa Ia menciptakan untuk kamu (wahai kaum lelaki), isteri-isteri dari jenis kamu sendiri, supaya kamu bersenang hati dan hidup mesra dengannya, dan dijadikanNya di antara kamu (suami isteri) perasaan kasih sayang dan belas kasihan. Sesungguhnya yang demikian itu mengandungi keterangan-keterangan (yang menimbulkan kesedaran) bagi orang-orang yang berfikir</a:t>
            </a:r>
            <a:r>
              <a:rPr lang="sv-SE" sz="3300" b="1" dirty="0" smtClean="0">
                <a:latin typeface="+mn-lt"/>
                <a:cs typeface="Traditional Arabic" pitchFamily="18" charset="-78"/>
              </a:rPr>
              <a:t>.”</a:t>
            </a:r>
            <a:endParaRPr lang="ru-RU" sz="3300" dirty="0">
              <a:solidFill>
                <a:schemeClr val="bg2"/>
              </a:solidFill>
              <a:latin typeface="+mn-lt"/>
              <a:cs typeface="Traditional Arabic" pitchFamily="18" charset="-78"/>
            </a:endParaRPr>
          </a:p>
        </p:txBody>
      </p:sp>
    </p:spTree>
    <p:extLst>
      <p:ext uri="{BB962C8B-B14F-4D97-AF65-F5344CB8AC3E}">
        <p14:creationId xmlns:p14="http://schemas.microsoft.com/office/powerpoint/2010/main" val="402719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6" name="Rectangle 4"/>
          <p:cNvSpPr txBox="1">
            <a:spLocks noChangeArrowheads="1"/>
          </p:cNvSpPr>
          <p:nvPr/>
        </p:nvSpPr>
        <p:spPr>
          <a:xfrm>
            <a:off x="319947" y="1676400"/>
            <a:ext cx="8514928" cy="213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000" b="1" dirty="0">
                <a:solidFill>
                  <a:srgbClr val="FFFF00"/>
                </a:solidFill>
                <a:latin typeface="Traditional Arabic" pitchFamily="18" charset="-78"/>
                <a:cs typeface="Traditional Arabic" pitchFamily="18" charset="-78"/>
              </a:rPr>
              <a:t>أَشْهَدُ أَنْ لَا إِلَهَ إِلَّا اللهُ وَحْدَهُ لَا شَرِيْكَ لَهُ، وَأَشْهَدُ أنَّ مُحَمَّدًا عَبْدُهُ</a:t>
            </a:r>
            <a:r>
              <a:rPr lang="ar-SA" sz="6000" b="1" baseline="-25000" dirty="0">
                <a:solidFill>
                  <a:srgbClr val="FFFF00"/>
                </a:solidFill>
                <a:latin typeface="Traditional Arabic" pitchFamily="18" charset="-78"/>
                <a:cs typeface="Traditional Arabic" pitchFamily="18" charset="-78"/>
              </a:rPr>
              <a:t>و</a:t>
            </a:r>
            <a:r>
              <a:rPr lang="ar-SA" sz="6000" b="1" dirty="0">
                <a:solidFill>
                  <a:srgbClr val="FFFF00"/>
                </a:solidFill>
                <a:latin typeface="Traditional Arabic" pitchFamily="18" charset="-78"/>
                <a:cs typeface="Traditional Arabic" pitchFamily="18" charset="-78"/>
              </a:rPr>
              <a:t> وَرَسُوْلُهُ</a:t>
            </a:r>
            <a:endParaRPr lang="ru-RU" sz="6000" dirty="0">
              <a:solidFill>
                <a:srgbClr val="FFFF00"/>
              </a:solidFill>
              <a:cs typeface="Traditional Arabic" pitchFamily="18" charset="-78"/>
            </a:endParaRPr>
          </a:p>
        </p:txBody>
      </p:sp>
      <p:sp>
        <p:nvSpPr>
          <p:cNvPr id="7" name="Rectangle 4"/>
          <p:cNvSpPr txBox="1">
            <a:spLocks noChangeArrowheads="1"/>
          </p:cNvSpPr>
          <p:nvPr/>
        </p:nvSpPr>
        <p:spPr>
          <a:xfrm>
            <a:off x="319947" y="4038600"/>
            <a:ext cx="8514928" cy="251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sv-SE" sz="3200" b="1" dirty="0">
                <a:cs typeface="Traditional Arabic" pitchFamily="18" charset="-78"/>
              </a:rPr>
              <a:t>Aku bersaksi bahawa tiada tuhan melainkan Allah yang Maha Esa, tiada sekutu bagi-Nya. Dan aku bersaksi bahawa (Nabi) Muhammad itu hamba dan utusan-Nya</a:t>
            </a:r>
            <a:endParaRPr lang="ru-RU" sz="5400" dirty="0">
              <a:solidFill>
                <a:schemeClr val="bg2"/>
              </a:solidFill>
              <a:cs typeface="Traditional Arabic" pitchFamily="18" charset="-78"/>
            </a:endParaRPr>
          </a:p>
        </p:txBody>
      </p:sp>
      <p:sp>
        <p:nvSpPr>
          <p:cNvPr id="8" name="Rectangle 7"/>
          <p:cNvSpPr/>
          <p:nvPr/>
        </p:nvSpPr>
        <p:spPr>
          <a:xfrm>
            <a:off x="1390269" y="704165"/>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600" b="1" spc="0" dirty="0">
              <a:ln w="9000" cmpd="sng">
                <a:solidFill>
                  <a:schemeClr val="accent4">
                    <a:shade val="50000"/>
                    <a:satMod val="120000"/>
                  </a:schemeClr>
                </a:solidFill>
                <a:prstDash val="solid"/>
              </a:ln>
              <a:solidFill>
                <a:srgbClr val="FF9933"/>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408306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6" name="Rectangle 4"/>
          <p:cNvSpPr txBox="1">
            <a:spLocks noChangeArrowheads="1"/>
          </p:cNvSpPr>
          <p:nvPr/>
        </p:nvSpPr>
        <p:spPr>
          <a:xfrm>
            <a:off x="533400" y="1752600"/>
            <a:ext cx="8514928"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000" b="1" dirty="0">
                <a:solidFill>
                  <a:srgbClr val="FFFF00"/>
                </a:solidFill>
                <a:latin typeface="Traditional Arabic" pitchFamily="18" charset="-78"/>
                <a:cs typeface="Traditional Arabic" pitchFamily="18" charset="-78"/>
              </a:rPr>
              <a:t>اَللَّهُمَّ صَلِّ وَسَلِّمْ عَلَى مُحَمَّدٍ وَ عَلَى اَلِهِ وَأَصْحَابِهِ وَمَنْ تَبِعَهُ إِلَى يَوْمِ الدِّيْن</a:t>
            </a:r>
            <a:endParaRPr lang="ru-RU" sz="6000" dirty="0">
              <a:solidFill>
                <a:srgbClr val="FFFF00"/>
              </a:solidFill>
              <a:cs typeface="Traditional Arabic" pitchFamily="18" charset="-78"/>
            </a:endParaRPr>
          </a:p>
        </p:txBody>
      </p:sp>
      <p:sp>
        <p:nvSpPr>
          <p:cNvPr id="7" name="Rectangle 4"/>
          <p:cNvSpPr txBox="1">
            <a:spLocks noChangeArrowheads="1"/>
          </p:cNvSpPr>
          <p:nvPr/>
        </p:nvSpPr>
        <p:spPr>
          <a:xfrm>
            <a:off x="381000" y="3657600"/>
            <a:ext cx="8514928" cy="2819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sv-SE" sz="3200" b="1" dirty="0">
                <a:cs typeface="Traditional Arabic" pitchFamily="18" charset="-78"/>
              </a:rPr>
              <a:t>Ya Allah, cucurilah rahmat dan kesejahteraan ke atas (Nabi) Muhammad (SAW) serta ke atas keluarga, para sahabat dan </a:t>
            </a:r>
            <a:r>
              <a:rPr lang="sv-SE" sz="3200" b="1" dirty="0" smtClean="0">
                <a:cs typeface="Traditional Arabic" pitchFamily="18" charset="-78"/>
              </a:rPr>
              <a:t>orang yang mengikuti Baginda (SAW) sehinggalah hari Kiamat</a:t>
            </a:r>
            <a:endParaRPr lang="sv-SE" sz="3200" b="1" dirty="0">
              <a:cs typeface="Traditional Arabic" pitchFamily="18" charset="-78"/>
            </a:endParaRPr>
          </a:p>
          <a:p>
            <a:pPr algn="ctr" rtl="1"/>
            <a:endParaRPr lang="ru-RU" sz="5400" dirty="0">
              <a:solidFill>
                <a:schemeClr val="bg2"/>
              </a:solidFill>
              <a:cs typeface="Traditional Arabic" pitchFamily="18" charset="-78"/>
            </a:endParaRPr>
          </a:p>
        </p:txBody>
      </p:sp>
      <p:sp>
        <p:nvSpPr>
          <p:cNvPr id="9" name="Rectangle 8"/>
          <p:cNvSpPr/>
          <p:nvPr/>
        </p:nvSpPr>
        <p:spPr>
          <a:xfrm>
            <a:off x="1056140" y="20443"/>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600" b="1" cap="all" spc="0"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357881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6" name="Rectangle 4"/>
          <p:cNvSpPr txBox="1">
            <a:spLocks noChangeArrowheads="1"/>
          </p:cNvSpPr>
          <p:nvPr/>
        </p:nvSpPr>
        <p:spPr>
          <a:xfrm>
            <a:off x="317957" y="1447800"/>
            <a:ext cx="8514928" cy="2819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600" b="1" dirty="0">
                <a:solidFill>
                  <a:srgbClr val="FFFF00"/>
                </a:solidFill>
                <a:latin typeface="Traditional Arabic" pitchFamily="18" charset="-78"/>
                <a:cs typeface="Traditional Arabic" pitchFamily="18" charset="-78"/>
              </a:rPr>
              <a:t>اتَّقُوا اللَّهَ حَقَّ تُقَاتِهِ وَلا تَمُوْتُنَّ إِلَّا وَأَنْتُمْ مُسْلِمُونَ</a:t>
            </a:r>
            <a:endParaRPr lang="ru-RU" sz="6600" dirty="0">
              <a:solidFill>
                <a:srgbClr val="FFFF00"/>
              </a:solidFill>
              <a:cs typeface="Traditional Arabic" pitchFamily="18" charset="-78"/>
            </a:endParaRPr>
          </a:p>
        </p:txBody>
      </p:sp>
      <p:sp>
        <p:nvSpPr>
          <p:cNvPr id="7" name="Rectangle 4"/>
          <p:cNvSpPr txBox="1">
            <a:spLocks noChangeArrowheads="1"/>
          </p:cNvSpPr>
          <p:nvPr/>
        </p:nvSpPr>
        <p:spPr>
          <a:xfrm>
            <a:off x="356057" y="3810000"/>
            <a:ext cx="8514928" cy="228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sv-SE" sz="3200" b="1" dirty="0" smtClean="0">
                <a:cs typeface="Traditional Arabic" pitchFamily="18" charset="-78"/>
              </a:rPr>
              <a:t>Bertaqwalah kepada Allah dengan sebenar-benar taqwa dan janganlah kamu mati melainkan dalam keadaan Islam (tunduk dan patuh)</a:t>
            </a:r>
            <a:endParaRPr lang="ru-RU" sz="5400" dirty="0">
              <a:solidFill>
                <a:schemeClr val="bg2"/>
              </a:solidFill>
              <a:cs typeface="Traditional Arabic" pitchFamily="18" charset="-78"/>
            </a:endParaRPr>
          </a:p>
        </p:txBody>
      </p:sp>
      <p:sp>
        <p:nvSpPr>
          <p:cNvPr id="8" name="Rectangle 7"/>
          <p:cNvSpPr/>
          <p:nvPr/>
        </p:nvSpPr>
        <p:spPr>
          <a:xfrm>
            <a:off x="1219200" y="623669"/>
            <a:ext cx="6374284" cy="646331"/>
          </a:xfrm>
          <a:prstGeom prst="rect">
            <a:avLst/>
          </a:prstGeom>
          <a:noFill/>
        </p:spPr>
        <p:txBody>
          <a:bodyPr wrap="square" lIns="91440" tIns="45720" rIns="91440" bIns="45720">
            <a:spAutoFit/>
          </a:bodyPr>
          <a:lstStyle/>
          <a:p>
            <a:pPr algn="ctr"/>
            <a:r>
              <a:rPr lang="en-US" sz="3600" dirty="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PESANAN TAKWA</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360595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3"/>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0" name="Google Shape;199;p12"/>
          <p:cNvGrpSpPr/>
          <p:nvPr/>
        </p:nvGrpSpPr>
        <p:grpSpPr>
          <a:xfrm>
            <a:off x="690072" y="3052682"/>
            <a:ext cx="635183" cy="752373"/>
            <a:chOff x="5292575" y="3681900"/>
            <a:chExt cx="420150" cy="373275"/>
          </a:xfrm>
        </p:grpSpPr>
        <p:sp>
          <p:nvSpPr>
            <p:cNvPr id="11"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6"/>
          <p:cNvSpPr txBox="1">
            <a:spLocks noChangeArrowheads="1"/>
          </p:cNvSpPr>
          <p:nvPr/>
        </p:nvSpPr>
        <p:spPr>
          <a:xfrm>
            <a:off x="218501" y="1304612"/>
            <a:ext cx="8686800" cy="3596920"/>
          </a:xfrm>
          <a:prstGeom prst="rect">
            <a:avLst/>
          </a:prstGeom>
        </p:spPr>
        <p:txBody>
          <a:bodyP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INSTITUSI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KEKELUARGAAN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PEMANGKIN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KOMUNITI BEBAS </a:t>
            </a:r>
          </a:p>
          <a:p>
            <a:r>
              <a:rPr lang="en-US" sz="48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DADAH</a:t>
            </a:r>
            <a:endParaRPr lang="en-US" sz="4800" dirty="0">
              <a:solidFill>
                <a:srgbClr val="FF0000"/>
              </a:solidFill>
            </a:endParaRPr>
          </a:p>
        </p:txBody>
      </p:sp>
      <p:sp>
        <p:nvSpPr>
          <p:cNvPr id="22" name="TextBox 21"/>
          <p:cNvSpPr txBox="1"/>
          <p:nvPr/>
        </p:nvSpPr>
        <p:spPr>
          <a:xfrm>
            <a:off x="1819523" y="5181600"/>
            <a:ext cx="5537075" cy="461665"/>
          </a:xfrm>
          <a:prstGeom prst="rect">
            <a:avLst/>
          </a:prstGeom>
          <a:noFill/>
        </p:spPr>
        <p:txBody>
          <a:bodyPr wrap="square">
            <a:spAutoFit/>
          </a:bodyPr>
          <a:lstStyle/>
          <a:p>
            <a:pPr algn="ctr"/>
            <a:r>
              <a:rPr lang="en-US" sz="1200" i="1" dirty="0" smtClean="0">
                <a:solidFill>
                  <a:schemeClr val="bg1"/>
                </a:solidFill>
                <a:latin typeface="Arial Black" pitchFamily="34" charset="0"/>
              </a:rPr>
              <a:t>5 SYAABAN </a:t>
            </a:r>
            <a:r>
              <a:rPr lang="en-US" sz="1200" i="1" dirty="0">
                <a:solidFill>
                  <a:schemeClr val="bg1"/>
                </a:solidFill>
                <a:latin typeface="Arial Black" pitchFamily="34" charset="0"/>
              </a:rPr>
              <a:t>BERSAMAAN </a:t>
            </a:r>
            <a:r>
              <a:rPr lang="en-US" sz="1200" i="1" dirty="0" smtClean="0">
                <a:solidFill>
                  <a:schemeClr val="bg1"/>
                </a:solidFill>
                <a:latin typeface="Arial Black" pitchFamily="34" charset="0"/>
              </a:rPr>
              <a:t>19 </a:t>
            </a:r>
            <a:r>
              <a:rPr lang="en-US" sz="1200" i="1" dirty="0">
                <a:solidFill>
                  <a:schemeClr val="bg1"/>
                </a:solidFill>
                <a:latin typeface="Arial Black" pitchFamily="34" charset="0"/>
              </a:rPr>
              <a:t>MAC 2021</a:t>
            </a:r>
          </a:p>
          <a:p>
            <a:pPr algn="ctr"/>
            <a:r>
              <a:rPr lang="en-US" sz="1200" i="1" dirty="0">
                <a:solidFill>
                  <a:schemeClr val="bg1"/>
                </a:solidFill>
                <a:latin typeface="Arial Black" pitchFamily="34" charset="0"/>
              </a:rPr>
              <a:t>http://e-khutbah.terengganu.gov.my</a:t>
            </a:r>
          </a:p>
        </p:txBody>
      </p:sp>
      <p:sp>
        <p:nvSpPr>
          <p:cNvPr id="23" name="Rectangle 22"/>
          <p:cNvSpPr/>
          <p:nvPr/>
        </p:nvSpPr>
        <p:spPr>
          <a:xfrm>
            <a:off x="585285" y="577755"/>
            <a:ext cx="8001000" cy="646331"/>
          </a:xfrm>
          <a:prstGeom prst="rect">
            <a:avLst/>
          </a:prstGeom>
          <a:noFill/>
        </p:spPr>
        <p:txBody>
          <a:bodyPr wrap="square" lIns="91440" tIns="45720" rIns="91440" bIns="45720">
            <a:spAutoFit/>
          </a:bodyPr>
          <a:lstStyle/>
          <a:p>
            <a:pPr algn="ctr"/>
            <a:r>
              <a:rPr lang="en-US" sz="3600" b="1" spc="0" dirty="0" err="1">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Tajuk</a:t>
            </a:r>
            <a:r>
              <a:rPr lang="en-US" sz="3600" b="1" spc="0" dirty="0">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 </a:t>
            </a:r>
            <a:r>
              <a:rPr lang="en-US" sz="3600" b="1" spc="0" dirty="0" err="1">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Khutbah</a:t>
            </a:r>
            <a:r>
              <a:rPr lang="en-US" sz="3600" b="1" spc="0" dirty="0">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 </a:t>
            </a:r>
            <a:r>
              <a:rPr lang="en-US" sz="3600" b="1" spc="0" dirty="0" err="1">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Hari</a:t>
            </a:r>
            <a:r>
              <a:rPr lang="en-US" sz="3600" b="1" spc="0" dirty="0">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 </a:t>
            </a:r>
            <a:r>
              <a:rPr lang="en-US" sz="3600" b="1" spc="0" dirty="0" err="1">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rPr>
              <a:t>Ini</a:t>
            </a:r>
            <a:endParaRPr lang="en-US" sz="3600" b="1" spc="0" dirty="0">
              <a:ln w="9000" cmpd="sng">
                <a:solidFill>
                  <a:schemeClr val="accent4">
                    <a:shade val="50000"/>
                    <a:satMod val="120000"/>
                  </a:schemeClr>
                </a:solidFill>
                <a:prstDash val="solid"/>
              </a:ln>
              <a:solidFill>
                <a:schemeClr val="accent4">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Bauhaus 93"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6114400"/>
            <a:ext cx="351300" cy="540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6" name="Rectangle 4"/>
          <p:cNvSpPr txBox="1">
            <a:spLocks noChangeArrowheads="1"/>
          </p:cNvSpPr>
          <p:nvPr/>
        </p:nvSpPr>
        <p:spPr>
          <a:xfrm>
            <a:off x="468586" y="2209800"/>
            <a:ext cx="8514928" cy="2819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4000" dirty="0" err="1">
                <a:solidFill>
                  <a:srgbClr val="C00000"/>
                </a:solidFill>
              </a:rPr>
              <a:t>terdapat</a:t>
            </a:r>
            <a:r>
              <a:rPr lang="en-US" sz="4000" dirty="0">
                <a:solidFill>
                  <a:srgbClr val="C00000"/>
                </a:solidFill>
              </a:rPr>
              <a:t> </a:t>
            </a:r>
            <a:r>
              <a:rPr lang="en-US" sz="4000" dirty="0" err="1">
                <a:solidFill>
                  <a:srgbClr val="C00000"/>
                </a:solidFill>
              </a:rPr>
              <a:t>lebih</a:t>
            </a:r>
            <a:r>
              <a:rPr lang="en-US" sz="4000" dirty="0">
                <a:solidFill>
                  <a:srgbClr val="C00000"/>
                </a:solidFill>
              </a:rPr>
              <a:t> 140 </a:t>
            </a:r>
            <a:r>
              <a:rPr lang="en-US" sz="4000" dirty="0" err="1">
                <a:solidFill>
                  <a:srgbClr val="C00000"/>
                </a:solidFill>
              </a:rPr>
              <a:t>ribu</a:t>
            </a:r>
            <a:r>
              <a:rPr lang="en-US" sz="4000" dirty="0">
                <a:solidFill>
                  <a:srgbClr val="C00000"/>
                </a:solidFill>
              </a:rPr>
              <a:t> </a:t>
            </a:r>
            <a:r>
              <a:rPr lang="en-US" sz="4000" dirty="0" err="1">
                <a:solidFill>
                  <a:srgbClr val="C00000"/>
                </a:solidFill>
              </a:rPr>
              <a:t>penagih</a:t>
            </a:r>
            <a:r>
              <a:rPr lang="en-US" sz="4000" dirty="0">
                <a:solidFill>
                  <a:srgbClr val="C00000"/>
                </a:solidFill>
              </a:rPr>
              <a:t> </a:t>
            </a:r>
            <a:r>
              <a:rPr lang="en-US" sz="4000" dirty="0" err="1">
                <a:solidFill>
                  <a:srgbClr val="C00000"/>
                </a:solidFill>
              </a:rPr>
              <a:t>dadah</a:t>
            </a:r>
            <a:r>
              <a:rPr lang="en-US" sz="4000" dirty="0">
                <a:solidFill>
                  <a:srgbClr val="C00000"/>
                </a:solidFill>
              </a:rPr>
              <a:t> </a:t>
            </a:r>
            <a:r>
              <a:rPr lang="en-US" sz="4000" dirty="0" err="1">
                <a:solidFill>
                  <a:srgbClr val="C00000"/>
                </a:solidFill>
              </a:rPr>
              <a:t>direkodkan</a:t>
            </a:r>
            <a:r>
              <a:rPr lang="en-US" sz="4000" dirty="0">
                <a:solidFill>
                  <a:srgbClr val="C00000"/>
                </a:solidFill>
              </a:rPr>
              <a:t> </a:t>
            </a:r>
            <a:r>
              <a:rPr lang="en-US" sz="4000" dirty="0" err="1">
                <a:solidFill>
                  <a:srgbClr val="C00000"/>
                </a:solidFill>
              </a:rPr>
              <a:t>dan</a:t>
            </a:r>
            <a:r>
              <a:rPr lang="en-US" sz="4000" dirty="0">
                <a:solidFill>
                  <a:srgbClr val="C00000"/>
                </a:solidFill>
              </a:rPr>
              <a:t> </a:t>
            </a:r>
            <a:r>
              <a:rPr lang="en-US" sz="4000" dirty="0" err="1">
                <a:solidFill>
                  <a:srgbClr val="C00000"/>
                </a:solidFill>
              </a:rPr>
              <a:t>daripada</a:t>
            </a:r>
            <a:r>
              <a:rPr lang="en-US" sz="4000" dirty="0">
                <a:solidFill>
                  <a:srgbClr val="C00000"/>
                </a:solidFill>
              </a:rPr>
              <a:t> </a:t>
            </a:r>
            <a:r>
              <a:rPr lang="en-US" sz="4000" dirty="0" err="1">
                <a:solidFill>
                  <a:srgbClr val="C00000"/>
                </a:solidFill>
              </a:rPr>
              <a:t>jumlah</a:t>
            </a:r>
            <a:r>
              <a:rPr lang="en-US" sz="4000" dirty="0">
                <a:solidFill>
                  <a:srgbClr val="C00000"/>
                </a:solidFill>
              </a:rPr>
              <a:t> </a:t>
            </a:r>
            <a:r>
              <a:rPr lang="en-US" sz="4000" dirty="0" err="1">
                <a:solidFill>
                  <a:srgbClr val="C00000"/>
                </a:solidFill>
              </a:rPr>
              <a:t>tersebut</a:t>
            </a:r>
            <a:r>
              <a:rPr lang="en-US" sz="4000" dirty="0">
                <a:solidFill>
                  <a:srgbClr val="C00000"/>
                </a:solidFill>
              </a:rPr>
              <a:t> </a:t>
            </a:r>
            <a:r>
              <a:rPr lang="en-US" sz="4000" dirty="0" err="1">
                <a:solidFill>
                  <a:srgbClr val="C00000"/>
                </a:solidFill>
              </a:rPr>
              <a:t>hampir</a:t>
            </a:r>
            <a:r>
              <a:rPr lang="en-US" sz="4000" dirty="0">
                <a:solidFill>
                  <a:srgbClr val="C00000"/>
                </a:solidFill>
              </a:rPr>
              <a:t> 80 </a:t>
            </a:r>
            <a:r>
              <a:rPr lang="en-US" sz="4000" dirty="0" err="1">
                <a:solidFill>
                  <a:srgbClr val="C00000"/>
                </a:solidFill>
              </a:rPr>
              <a:t>peratus</a:t>
            </a:r>
            <a:r>
              <a:rPr lang="en-US" sz="4000" dirty="0">
                <a:solidFill>
                  <a:srgbClr val="C00000"/>
                </a:solidFill>
              </a:rPr>
              <a:t> </a:t>
            </a:r>
            <a:r>
              <a:rPr lang="en-US" sz="4000" dirty="0" err="1">
                <a:solidFill>
                  <a:srgbClr val="C00000"/>
                </a:solidFill>
              </a:rPr>
              <a:t>terdiri</a:t>
            </a:r>
            <a:r>
              <a:rPr lang="en-US" sz="4000" dirty="0">
                <a:solidFill>
                  <a:srgbClr val="C00000"/>
                </a:solidFill>
              </a:rPr>
              <a:t> </a:t>
            </a:r>
            <a:r>
              <a:rPr lang="en-US" sz="4000" dirty="0" err="1">
                <a:solidFill>
                  <a:srgbClr val="C00000"/>
                </a:solidFill>
              </a:rPr>
              <a:t>daripada</a:t>
            </a:r>
            <a:r>
              <a:rPr lang="en-US" sz="4000" dirty="0">
                <a:solidFill>
                  <a:srgbClr val="C00000"/>
                </a:solidFill>
              </a:rPr>
              <a:t> </a:t>
            </a:r>
            <a:r>
              <a:rPr lang="en-US" sz="4000" dirty="0" err="1">
                <a:solidFill>
                  <a:srgbClr val="C00000"/>
                </a:solidFill>
              </a:rPr>
              <a:t>bangsa</a:t>
            </a:r>
            <a:r>
              <a:rPr lang="en-US" sz="4000" dirty="0">
                <a:solidFill>
                  <a:srgbClr val="C00000"/>
                </a:solidFill>
              </a:rPr>
              <a:t> </a:t>
            </a:r>
            <a:r>
              <a:rPr lang="en-US" sz="4000" dirty="0" err="1">
                <a:solidFill>
                  <a:srgbClr val="C00000"/>
                </a:solidFill>
              </a:rPr>
              <a:t>Melayu</a:t>
            </a:r>
            <a:r>
              <a:rPr lang="en-US" sz="4000" dirty="0">
                <a:solidFill>
                  <a:srgbClr val="C00000"/>
                </a:solidFill>
              </a:rPr>
              <a:t> </a:t>
            </a:r>
            <a:r>
              <a:rPr lang="en-US" sz="4000" dirty="0" err="1">
                <a:solidFill>
                  <a:srgbClr val="C00000"/>
                </a:solidFill>
              </a:rPr>
              <a:t>dan</a:t>
            </a:r>
            <a:r>
              <a:rPr lang="en-US" sz="4000" dirty="0">
                <a:solidFill>
                  <a:srgbClr val="C00000"/>
                </a:solidFill>
              </a:rPr>
              <a:t> </a:t>
            </a:r>
            <a:r>
              <a:rPr lang="en-US" sz="4000" dirty="0" err="1">
                <a:solidFill>
                  <a:srgbClr val="C00000"/>
                </a:solidFill>
              </a:rPr>
              <a:t>beragama</a:t>
            </a:r>
            <a:r>
              <a:rPr lang="en-US" sz="4000" dirty="0">
                <a:solidFill>
                  <a:srgbClr val="C00000"/>
                </a:solidFill>
              </a:rPr>
              <a:t> Islam</a:t>
            </a:r>
            <a:endParaRPr lang="ru-RU" sz="4000" dirty="0">
              <a:solidFill>
                <a:srgbClr val="C00000"/>
              </a:solidFill>
              <a:cs typeface="Traditional Arabic" pitchFamily="18" charset="-78"/>
            </a:endParaRPr>
          </a:p>
        </p:txBody>
      </p:sp>
      <p:sp>
        <p:nvSpPr>
          <p:cNvPr id="8" name="Rectangle 7"/>
          <p:cNvSpPr/>
          <p:nvPr/>
        </p:nvSpPr>
        <p:spPr>
          <a:xfrm>
            <a:off x="1295400" y="838200"/>
            <a:ext cx="6374284" cy="1200329"/>
          </a:xfrm>
          <a:prstGeom prst="rect">
            <a:avLst/>
          </a:prstGeom>
          <a:noFill/>
        </p:spPr>
        <p:txBody>
          <a:bodyPr wrap="square" lIns="91440" tIns="45720" rIns="91440" bIns="45720">
            <a:spAutoFit/>
          </a:bodyPr>
          <a:lstStyle/>
          <a:p>
            <a:pPr algn="ctr"/>
            <a:r>
              <a:rPr lang="en-US" sz="3600" dirty="0" smtClean="0">
                <a:ln w="12700">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STATISTIK AGENSI ANTIDADAH</a:t>
            </a:r>
            <a:endParaRPr lang="en-US" sz="3600" b="1" cap="all"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2105553204"/>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1144</Words>
  <Application>Microsoft Office PowerPoint</Application>
  <PresentationFormat>On-screen Show (4:3)</PresentationFormat>
  <Paragraphs>139</Paragraphs>
  <Slides>37</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Saira SemiCondensed Medium</vt:lpstr>
      <vt:lpstr>Titillium Web</vt:lpstr>
      <vt:lpstr>Bernard MT Condensed</vt:lpstr>
      <vt:lpstr>Inria Sans Light</vt:lpstr>
      <vt:lpstr>Traditional Arabic</vt:lpstr>
      <vt:lpstr>Arial Narrow</vt:lpstr>
      <vt:lpstr>Calibri</vt:lpstr>
      <vt:lpstr>Bauhaus 93</vt:lpstr>
      <vt:lpstr>Arial</vt:lpstr>
      <vt:lpstr>Arial Unicode MS</vt:lpstr>
      <vt:lpstr>Bodoni MT Black</vt:lpstr>
      <vt:lpstr>Arial Black</vt:lpstr>
      <vt:lpstr>Gurney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21</cp:revision>
  <dcterms:modified xsi:type="dcterms:W3CDTF">2021-03-18T07:20:43Z</dcterms:modified>
</cp:coreProperties>
</file>